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bleStyles.xml" ContentType="application/vnd.openxmlformats-officedocument.presentationml.tableStyles+xml"/>
  <Override PartName="/ppt/slides/slide147.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55.xml" ContentType="application/vnd.openxmlformats-officedocument.presentationml.slide+xml"/>
  <Override PartName="/ppt/theme/theme2.xml" ContentType="application/vnd.openxmlformats-officedocument.theme+xml"/>
  <Default Extension="emf" ContentType="image/x-emf"/>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Default Extension="wmf" ContentType="image/x-wmf"/>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Default Extension="jpeg" ContentType="image/jpeg"/>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2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40.xml" ContentType="application/vnd.openxmlformats-officedocument.presentationml.slide+xml"/>
  <Override PartName="/ppt/slides/slide148.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2"/>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368" r:id="rId29"/>
    <p:sldId id="369" r:id="rId30"/>
    <p:sldId id="370" r:id="rId31"/>
    <p:sldId id="371" r:id="rId32"/>
    <p:sldId id="372" r:id="rId33"/>
    <p:sldId id="373" r:id="rId34"/>
    <p:sldId id="374" r:id="rId35"/>
    <p:sldId id="375" r:id="rId36"/>
    <p:sldId id="376" r:id="rId37"/>
    <p:sldId id="377" r:id="rId38"/>
    <p:sldId id="378" r:id="rId39"/>
    <p:sldId id="379" r:id="rId40"/>
    <p:sldId id="380" r:id="rId41"/>
    <p:sldId id="381" r:id="rId42"/>
    <p:sldId id="382" r:id="rId43"/>
    <p:sldId id="383" r:id="rId44"/>
    <p:sldId id="384" r:id="rId45"/>
    <p:sldId id="385" r:id="rId46"/>
    <p:sldId id="386" r:id="rId47"/>
    <p:sldId id="387" r:id="rId48"/>
    <p:sldId id="388" r:id="rId49"/>
    <p:sldId id="389" r:id="rId50"/>
    <p:sldId id="390" r:id="rId51"/>
    <p:sldId id="391" r:id="rId52"/>
    <p:sldId id="392" r:id="rId53"/>
    <p:sldId id="393" r:id="rId54"/>
    <p:sldId id="394" r:id="rId55"/>
    <p:sldId id="283" r:id="rId56"/>
    <p:sldId id="284" r:id="rId57"/>
    <p:sldId id="285" r:id="rId58"/>
    <p:sldId id="286" r:id="rId59"/>
    <p:sldId id="287" r:id="rId60"/>
    <p:sldId id="288" r:id="rId61"/>
    <p:sldId id="289" r:id="rId62"/>
    <p:sldId id="290" r:id="rId63"/>
    <p:sldId id="291" r:id="rId64"/>
    <p:sldId id="292" r:id="rId65"/>
    <p:sldId id="293" r:id="rId66"/>
    <p:sldId id="294" r:id="rId67"/>
    <p:sldId id="295" r:id="rId68"/>
    <p:sldId id="296" r:id="rId69"/>
    <p:sldId id="297" r:id="rId70"/>
    <p:sldId id="298" r:id="rId71"/>
    <p:sldId id="299" r:id="rId72"/>
    <p:sldId id="300" r:id="rId73"/>
    <p:sldId id="301" r:id="rId74"/>
    <p:sldId id="302" r:id="rId75"/>
    <p:sldId id="303" r:id="rId76"/>
    <p:sldId id="304" r:id="rId77"/>
    <p:sldId id="305" r:id="rId78"/>
    <p:sldId id="306" r:id="rId79"/>
    <p:sldId id="307" r:id="rId80"/>
    <p:sldId id="308" r:id="rId81"/>
    <p:sldId id="309" r:id="rId82"/>
    <p:sldId id="310" r:id="rId83"/>
    <p:sldId id="311" r:id="rId84"/>
    <p:sldId id="312" r:id="rId85"/>
    <p:sldId id="313" r:id="rId86"/>
    <p:sldId id="314" r:id="rId87"/>
    <p:sldId id="315" r:id="rId88"/>
    <p:sldId id="316" r:id="rId89"/>
    <p:sldId id="317" r:id="rId90"/>
    <p:sldId id="318" r:id="rId91"/>
    <p:sldId id="319" r:id="rId92"/>
    <p:sldId id="320" r:id="rId93"/>
    <p:sldId id="321" r:id="rId94"/>
    <p:sldId id="322" r:id="rId95"/>
    <p:sldId id="323" r:id="rId96"/>
    <p:sldId id="324" r:id="rId97"/>
    <p:sldId id="325" r:id="rId98"/>
    <p:sldId id="326" r:id="rId99"/>
    <p:sldId id="327" r:id="rId100"/>
    <p:sldId id="328" r:id="rId101"/>
    <p:sldId id="329" r:id="rId102"/>
    <p:sldId id="330" r:id="rId103"/>
    <p:sldId id="331" r:id="rId104"/>
    <p:sldId id="332" r:id="rId105"/>
    <p:sldId id="333" r:id="rId106"/>
    <p:sldId id="334" r:id="rId107"/>
    <p:sldId id="335" r:id="rId108"/>
    <p:sldId id="336" r:id="rId109"/>
    <p:sldId id="337" r:id="rId110"/>
    <p:sldId id="338" r:id="rId111"/>
    <p:sldId id="339" r:id="rId112"/>
    <p:sldId id="340" r:id="rId113"/>
    <p:sldId id="341" r:id="rId114"/>
    <p:sldId id="342" r:id="rId115"/>
    <p:sldId id="343" r:id="rId116"/>
    <p:sldId id="344" r:id="rId117"/>
    <p:sldId id="345" r:id="rId118"/>
    <p:sldId id="346" r:id="rId119"/>
    <p:sldId id="347" r:id="rId120"/>
    <p:sldId id="348" r:id="rId121"/>
    <p:sldId id="349" r:id="rId122"/>
    <p:sldId id="350" r:id="rId123"/>
    <p:sldId id="351" r:id="rId124"/>
    <p:sldId id="352" r:id="rId125"/>
    <p:sldId id="353" r:id="rId126"/>
    <p:sldId id="354" r:id="rId127"/>
    <p:sldId id="355" r:id="rId128"/>
    <p:sldId id="356" r:id="rId129"/>
    <p:sldId id="357" r:id="rId130"/>
    <p:sldId id="358" r:id="rId131"/>
    <p:sldId id="359" r:id="rId132"/>
    <p:sldId id="360" r:id="rId133"/>
    <p:sldId id="361" r:id="rId134"/>
    <p:sldId id="362" r:id="rId135"/>
    <p:sldId id="363" r:id="rId136"/>
    <p:sldId id="364" r:id="rId137"/>
    <p:sldId id="365" r:id="rId138"/>
    <p:sldId id="366" r:id="rId139"/>
    <p:sldId id="367" r:id="rId140"/>
    <p:sldId id="395" r:id="rId141"/>
    <p:sldId id="396" r:id="rId142"/>
    <p:sldId id="397" r:id="rId143"/>
    <p:sldId id="435" r:id="rId144"/>
    <p:sldId id="398" r:id="rId145"/>
    <p:sldId id="399" r:id="rId146"/>
    <p:sldId id="400" r:id="rId147"/>
    <p:sldId id="401" r:id="rId148"/>
    <p:sldId id="403" r:id="rId149"/>
    <p:sldId id="404" r:id="rId150"/>
    <p:sldId id="405"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402" y="-2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customXml" Target="../customXml/item3.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customXml" Target="../customXml/item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229A6-0C1A-47E1-B51A-A6FD7FD0EB8C}"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41A79987-5AFF-4383-A0E3-39CE0BEADDE2}">
      <dgm:prSet phldrT="[Text]" custT="1"/>
      <dgm:spPr/>
      <dgm:t>
        <a:bodyPr/>
        <a:lstStyle/>
        <a:p>
          <a:pPr algn="ctr"/>
          <a:r>
            <a:rPr lang="en-US" sz="1100" b="1" dirty="0" smtClean="0">
              <a:latin typeface="+mj-lt"/>
            </a:rPr>
            <a:t>1. Readiness </a:t>
          </a:r>
          <a:r>
            <a:rPr lang="en-US" sz="1100" b="1" dirty="0">
              <a:latin typeface="+mj-lt"/>
            </a:rPr>
            <a:t>Check</a:t>
          </a:r>
        </a:p>
        <a:p>
          <a:pPr algn="ctr"/>
          <a:endParaRPr lang="en-US" sz="1100" b="1" dirty="0">
            <a:latin typeface="+mj-lt"/>
          </a:endParaRPr>
        </a:p>
      </dgm:t>
    </dgm:pt>
    <dgm:pt modelId="{99CBC808-8536-471D-9E50-B68E75DD1238}" type="parTrans" cxnId="{FCE1B907-84F3-4190-B2EE-1CC27E2AD1A3}">
      <dgm:prSet/>
      <dgm:spPr/>
      <dgm:t>
        <a:bodyPr/>
        <a:lstStyle/>
        <a:p>
          <a:pPr algn="ctr"/>
          <a:endParaRPr lang="en-US" sz="2400" b="1">
            <a:latin typeface="+mj-lt"/>
          </a:endParaRPr>
        </a:p>
      </dgm:t>
    </dgm:pt>
    <dgm:pt modelId="{0FE81529-82B8-4E86-90CE-2CC0F9BFD6DF}" type="sibTrans" cxnId="{FCE1B907-84F3-4190-B2EE-1CC27E2AD1A3}">
      <dgm:prSet/>
      <dgm:spPr/>
      <dgm:t>
        <a:bodyPr/>
        <a:lstStyle/>
        <a:p>
          <a:pPr algn="ctr"/>
          <a:endParaRPr lang="en-US" sz="2400" b="1">
            <a:latin typeface="+mj-lt"/>
          </a:endParaRPr>
        </a:p>
      </dgm:t>
    </dgm:pt>
    <dgm:pt modelId="{D600442D-2665-4E6B-AF5D-B8569B15BDF0}">
      <dgm:prSet phldrT="[Text]" custT="1"/>
      <dgm:spPr/>
      <dgm:t>
        <a:bodyPr/>
        <a:lstStyle/>
        <a:p>
          <a:pPr algn="ctr"/>
          <a:r>
            <a:rPr lang="en-US" sz="1100" b="1" dirty="0" smtClean="0">
              <a:latin typeface="+mj-lt"/>
            </a:rPr>
            <a:t>2. Change </a:t>
          </a:r>
          <a:r>
            <a:rPr lang="en-US" sz="1100" b="1" dirty="0">
              <a:latin typeface="+mj-lt"/>
            </a:rPr>
            <a:t>&amp; Accountable Leadership Structure</a:t>
          </a:r>
        </a:p>
        <a:p>
          <a:pPr algn="ctr"/>
          <a:endParaRPr lang="en-US" sz="1100" b="1" dirty="0">
            <a:latin typeface="+mj-lt"/>
          </a:endParaRPr>
        </a:p>
      </dgm:t>
    </dgm:pt>
    <dgm:pt modelId="{B72C705F-273C-41F4-A063-BCE1A297F188}" type="parTrans" cxnId="{A81C398A-B24F-49D2-89D4-AFECBEDAB448}">
      <dgm:prSet/>
      <dgm:spPr/>
      <dgm:t>
        <a:bodyPr/>
        <a:lstStyle/>
        <a:p>
          <a:pPr algn="ctr"/>
          <a:endParaRPr lang="en-US" sz="2400" b="1">
            <a:latin typeface="+mj-lt"/>
          </a:endParaRPr>
        </a:p>
      </dgm:t>
    </dgm:pt>
    <dgm:pt modelId="{C5B80727-36A5-486D-A21A-E0E604136A44}" type="sibTrans" cxnId="{A81C398A-B24F-49D2-89D4-AFECBEDAB448}">
      <dgm:prSet/>
      <dgm:spPr/>
      <dgm:t>
        <a:bodyPr/>
        <a:lstStyle/>
        <a:p>
          <a:pPr algn="ctr"/>
          <a:endParaRPr lang="en-US" sz="2400" b="1">
            <a:latin typeface="+mj-lt"/>
          </a:endParaRPr>
        </a:p>
      </dgm:t>
    </dgm:pt>
    <dgm:pt modelId="{F86B04A5-7843-40C5-89D7-B20938664D29}">
      <dgm:prSet phldrT="[Text]" custT="1"/>
      <dgm:spPr/>
      <dgm:t>
        <a:bodyPr/>
        <a:lstStyle/>
        <a:p>
          <a:pPr algn="ctr"/>
          <a:r>
            <a:rPr lang="en-US" sz="1100" b="1" dirty="0" smtClean="0">
              <a:latin typeface="+mj-lt"/>
            </a:rPr>
            <a:t>3. Learning </a:t>
          </a:r>
          <a:r>
            <a:rPr lang="en-US" sz="1100" b="1" dirty="0">
              <a:latin typeface="+mj-lt"/>
            </a:rPr>
            <a:t>System</a:t>
          </a:r>
        </a:p>
        <a:p>
          <a:pPr algn="ctr"/>
          <a:endParaRPr lang="en-US" sz="1800" b="1" dirty="0">
            <a:latin typeface="+mj-lt"/>
          </a:endParaRPr>
        </a:p>
      </dgm:t>
    </dgm:pt>
    <dgm:pt modelId="{98FFA805-4C0C-4186-AC2E-026B7720EDDA}" type="parTrans" cxnId="{3BAA5400-8C92-40EE-94EC-4A14AB06CC5A}">
      <dgm:prSet/>
      <dgm:spPr/>
      <dgm:t>
        <a:bodyPr/>
        <a:lstStyle/>
        <a:p>
          <a:pPr algn="ctr"/>
          <a:endParaRPr lang="en-US" sz="2400" b="1">
            <a:latin typeface="+mj-lt"/>
          </a:endParaRPr>
        </a:p>
      </dgm:t>
    </dgm:pt>
    <dgm:pt modelId="{C2E99F8E-BC23-4444-942A-AF742D5E2CDD}" type="sibTrans" cxnId="{3BAA5400-8C92-40EE-94EC-4A14AB06CC5A}">
      <dgm:prSet/>
      <dgm:spPr/>
      <dgm:t>
        <a:bodyPr/>
        <a:lstStyle/>
        <a:p>
          <a:pPr algn="ctr"/>
          <a:endParaRPr lang="en-US" sz="2400" b="1">
            <a:latin typeface="+mj-lt"/>
          </a:endParaRPr>
        </a:p>
      </dgm:t>
    </dgm:pt>
    <dgm:pt modelId="{E9ABC3C7-2514-45FE-9725-11BF0D7CCFC6}">
      <dgm:prSet phldrT="[Text]" custT="1"/>
      <dgm:spPr/>
      <dgm:t>
        <a:bodyPr/>
        <a:lstStyle/>
        <a:p>
          <a:pPr algn="ctr"/>
          <a:r>
            <a:rPr lang="en-US" sz="1100" b="1" dirty="0" smtClean="0">
              <a:latin typeface="+mj-lt"/>
            </a:rPr>
            <a:t>4. Best </a:t>
          </a:r>
          <a:r>
            <a:rPr lang="en-US" sz="1100" b="1" dirty="0">
              <a:latin typeface="+mj-lt"/>
            </a:rPr>
            <a:t>Practice   Tool &amp; Tactic Deployment</a:t>
          </a:r>
        </a:p>
        <a:p>
          <a:pPr algn="ctr"/>
          <a:endParaRPr lang="en-US" sz="1100" b="1" dirty="0">
            <a:latin typeface="+mj-lt"/>
          </a:endParaRPr>
        </a:p>
      </dgm:t>
    </dgm:pt>
    <dgm:pt modelId="{09C35FB0-00DF-4996-B935-CF3862826862}" type="parTrans" cxnId="{6BC254B1-CC95-4FB0-84E6-6BDD9974C3E3}">
      <dgm:prSet/>
      <dgm:spPr/>
      <dgm:t>
        <a:bodyPr/>
        <a:lstStyle/>
        <a:p>
          <a:pPr algn="ctr"/>
          <a:endParaRPr lang="en-US" sz="2400" b="1">
            <a:latin typeface="+mj-lt"/>
          </a:endParaRPr>
        </a:p>
      </dgm:t>
    </dgm:pt>
    <dgm:pt modelId="{A96C037B-2AF5-4883-81AF-B87496099634}" type="sibTrans" cxnId="{6BC254B1-CC95-4FB0-84E6-6BDD9974C3E3}">
      <dgm:prSet/>
      <dgm:spPr/>
      <dgm:t>
        <a:bodyPr/>
        <a:lstStyle/>
        <a:p>
          <a:pPr algn="ctr"/>
          <a:endParaRPr lang="en-US" sz="2400" b="1">
            <a:latin typeface="+mj-lt"/>
          </a:endParaRPr>
        </a:p>
      </dgm:t>
    </dgm:pt>
    <dgm:pt modelId="{CC501434-3DFB-4BDE-9E25-F5CD3C8C974E}">
      <dgm:prSet phldrT="[Text]" custT="1"/>
      <dgm:spPr/>
      <dgm:t>
        <a:bodyPr/>
        <a:lstStyle/>
        <a:p>
          <a:pPr algn="ctr"/>
          <a:r>
            <a:rPr lang="en-US" sz="1100" b="1" dirty="0" smtClean="0">
              <a:latin typeface="+mj-lt"/>
            </a:rPr>
            <a:t>5. Continuous </a:t>
          </a:r>
          <a:r>
            <a:rPr lang="en-US" sz="1100" b="1" dirty="0">
              <a:latin typeface="+mj-lt"/>
            </a:rPr>
            <a:t>Improvement &amp; Sustainment</a:t>
          </a:r>
        </a:p>
        <a:p>
          <a:pPr algn="ctr"/>
          <a:endParaRPr lang="en-US" sz="1100" b="1" dirty="0">
            <a:latin typeface="+mj-lt"/>
          </a:endParaRPr>
        </a:p>
      </dgm:t>
    </dgm:pt>
    <dgm:pt modelId="{788C24D7-BAB1-4C8F-85E8-E8E510010058}" type="parTrans" cxnId="{D03BCBF0-F7BD-4528-8A41-8B2E8632F7E5}">
      <dgm:prSet/>
      <dgm:spPr/>
      <dgm:t>
        <a:bodyPr/>
        <a:lstStyle/>
        <a:p>
          <a:pPr algn="ctr"/>
          <a:endParaRPr lang="en-US" sz="2400" b="1">
            <a:latin typeface="+mj-lt"/>
          </a:endParaRPr>
        </a:p>
      </dgm:t>
    </dgm:pt>
    <dgm:pt modelId="{E2C76552-A81D-4B9D-BE2C-D30FBB1D19B0}" type="sibTrans" cxnId="{D03BCBF0-F7BD-4528-8A41-8B2E8632F7E5}">
      <dgm:prSet/>
      <dgm:spPr/>
      <dgm:t>
        <a:bodyPr/>
        <a:lstStyle/>
        <a:p>
          <a:pPr algn="ctr"/>
          <a:endParaRPr lang="en-US" sz="2400" b="1">
            <a:latin typeface="+mj-lt"/>
          </a:endParaRPr>
        </a:p>
      </dgm:t>
    </dgm:pt>
    <dgm:pt modelId="{3C79D790-B52D-4D9A-AAD2-F9C73E8B2966}" type="pres">
      <dgm:prSet presAssocID="{90E229A6-0C1A-47E1-B51A-A6FD7FD0EB8C}" presName="compositeShape" presStyleCnt="0">
        <dgm:presLayoutVars>
          <dgm:chMax val="7"/>
          <dgm:dir/>
          <dgm:resizeHandles val="exact"/>
        </dgm:presLayoutVars>
      </dgm:prSet>
      <dgm:spPr/>
      <dgm:t>
        <a:bodyPr/>
        <a:lstStyle/>
        <a:p>
          <a:endParaRPr lang="en-US"/>
        </a:p>
      </dgm:t>
    </dgm:pt>
    <dgm:pt modelId="{27566F5A-ED3A-4B9D-ADFB-5FBEE4C9E586}" type="pres">
      <dgm:prSet presAssocID="{90E229A6-0C1A-47E1-B51A-A6FD7FD0EB8C}" presName="wedge1" presStyleLbl="node1" presStyleIdx="0" presStyleCnt="5"/>
      <dgm:spPr/>
      <dgm:t>
        <a:bodyPr/>
        <a:lstStyle/>
        <a:p>
          <a:endParaRPr lang="en-US"/>
        </a:p>
      </dgm:t>
    </dgm:pt>
    <dgm:pt modelId="{189DB1FE-7E31-40C1-A581-6D8565E34BF2}" type="pres">
      <dgm:prSet presAssocID="{90E229A6-0C1A-47E1-B51A-A6FD7FD0EB8C}" presName="dummy1a" presStyleCnt="0"/>
      <dgm:spPr/>
    </dgm:pt>
    <dgm:pt modelId="{0863C727-BE54-4665-BF77-63DE341E768E}" type="pres">
      <dgm:prSet presAssocID="{90E229A6-0C1A-47E1-B51A-A6FD7FD0EB8C}" presName="dummy1b" presStyleCnt="0"/>
      <dgm:spPr/>
    </dgm:pt>
    <dgm:pt modelId="{6CA59314-67EA-4C02-853C-DB9B986A5AFE}" type="pres">
      <dgm:prSet presAssocID="{90E229A6-0C1A-47E1-B51A-A6FD7FD0EB8C}" presName="wedge1Tx" presStyleLbl="node1" presStyleIdx="0" presStyleCnt="5">
        <dgm:presLayoutVars>
          <dgm:chMax val="0"/>
          <dgm:chPref val="0"/>
          <dgm:bulletEnabled val="1"/>
        </dgm:presLayoutVars>
      </dgm:prSet>
      <dgm:spPr/>
      <dgm:t>
        <a:bodyPr/>
        <a:lstStyle/>
        <a:p>
          <a:endParaRPr lang="en-US"/>
        </a:p>
      </dgm:t>
    </dgm:pt>
    <dgm:pt modelId="{280ED1B9-E777-4874-BE3D-002DED37DE38}" type="pres">
      <dgm:prSet presAssocID="{90E229A6-0C1A-47E1-B51A-A6FD7FD0EB8C}" presName="wedge2" presStyleLbl="node1" presStyleIdx="1" presStyleCnt="5"/>
      <dgm:spPr/>
      <dgm:t>
        <a:bodyPr/>
        <a:lstStyle/>
        <a:p>
          <a:endParaRPr lang="en-US"/>
        </a:p>
      </dgm:t>
    </dgm:pt>
    <dgm:pt modelId="{6DFF8B8B-76D7-4D5E-810A-EE136ECA0159}" type="pres">
      <dgm:prSet presAssocID="{90E229A6-0C1A-47E1-B51A-A6FD7FD0EB8C}" presName="dummy2a" presStyleCnt="0"/>
      <dgm:spPr/>
    </dgm:pt>
    <dgm:pt modelId="{27DDCB92-23D1-4B9A-A334-6177FE68FF72}" type="pres">
      <dgm:prSet presAssocID="{90E229A6-0C1A-47E1-B51A-A6FD7FD0EB8C}" presName="dummy2b" presStyleCnt="0"/>
      <dgm:spPr/>
    </dgm:pt>
    <dgm:pt modelId="{1DB69823-C32C-44CF-8451-38CBF315C0FE}" type="pres">
      <dgm:prSet presAssocID="{90E229A6-0C1A-47E1-B51A-A6FD7FD0EB8C}" presName="wedge2Tx" presStyleLbl="node1" presStyleIdx="1" presStyleCnt="5">
        <dgm:presLayoutVars>
          <dgm:chMax val="0"/>
          <dgm:chPref val="0"/>
          <dgm:bulletEnabled val="1"/>
        </dgm:presLayoutVars>
      </dgm:prSet>
      <dgm:spPr/>
      <dgm:t>
        <a:bodyPr/>
        <a:lstStyle/>
        <a:p>
          <a:endParaRPr lang="en-US"/>
        </a:p>
      </dgm:t>
    </dgm:pt>
    <dgm:pt modelId="{763A063F-D594-44FB-80E5-617E384775F7}" type="pres">
      <dgm:prSet presAssocID="{90E229A6-0C1A-47E1-B51A-A6FD7FD0EB8C}" presName="wedge3" presStyleLbl="node1" presStyleIdx="2" presStyleCnt="5" custLinFactNeighborY="-290"/>
      <dgm:spPr/>
      <dgm:t>
        <a:bodyPr/>
        <a:lstStyle/>
        <a:p>
          <a:endParaRPr lang="en-US"/>
        </a:p>
      </dgm:t>
    </dgm:pt>
    <dgm:pt modelId="{C727325E-B8AD-4277-BC48-6904ECE912E4}" type="pres">
      <dgm:prSet presAssocID="{90E229A6-0C1A-47E1-B51A-A6FD7FD0EB8C}" presName="dummy3a" presStyleCnt="0"/>
      <dgm:spPr/>
    </dgm:pt>
    <dgm:pt modelId="{353EDC6F-27F6-4302-9146-B0659ED85E7B}" type="pres">
      <dgm:prSet presAssocID="{90E229A6-0C1A-47E1-B51A-A6FD7FD0EB8C}" presName="dummy3b" presStyleCnt="0"/>
      <dgm:spPr/>
    </dgm:pt>
    <dgm:pt modelId="{16C3FA77-8CAF-4DE8-86C7-E0790E90748F}" type="pres">
      <dgm:prSet presAssocID="{90E229A6-0C1A-47E1-B51A-A6FD7FD0EB8C}" presName="wedge3Tx" presStyleLbl="node1" presStyleIdx="2" presStyleCnt="5">
        <dgm:presLayoutVars>
          <dgm:chMax val="0"/>
          <dgm:chPref val="0"/>
          <dgm:bulletEnabled val="1"/>
        </dgm:presLayoutVars>
      </dgm:prSet>
      <dgm:spPr/>
      <dgm:t>
        <a:bodyPr/>
        <a:lstStyle/>
        <a:p>
          <a:endParaRPr lang="en-US"/>
        </a:p>
      </dgm:t>
    </dgm:pt>
    <dgm:pt modelId="{81E7CA03-6655-4181-8580-106D8B4C7125}" type="pres">
      <dgm:prSet presAssocID="{90E229A6-0C1A-47E1-B51A-A6FD7FD0EB8C}" presName="wedge4" presStyleLbl="node1" presStyleIdx="3" presStyleCnt="5"/>
      <dgm:spPr/>
      <dgm:t>
        <a:bodyPr/>
        <a:lstStyle/>
        <a:p>
          <a:endParaRPr lang="en-US"/>
        </a:p>
      </dgm:t>
    </dgm:pt>
    <dgm:pt modelId="{BF020596-B649-4B53-AFBA-EF393C9B99B4}" type="pres">
      <dgm:prSet presAssocID="{90E229A6-0C1A-47E1-B51A-A6FD7FD0EB8C}" presName="dummy4a" presStyleCnt="0"/>
      <dgm:spPr/>
    </dgm:pt>
    <dgm:pt modelId="{FFFEA791-5271-4D7F-B65B-EFFB2B67B48B}" type="pres">
      <dgm:prSet presAssocID="{90E229A6-0C1A-47E1-B51A-A6FD7FD0EB8C}" presName="dummy4b" presStyleCnt="0"/>
      <dgm:spPr/>
    </dgm:pt>
    <dgm:pt modelId="{448DAA6F-0B21-4AF6-8256-C0B22A6F1D11}" type="pres">
      <dgm:prSet presAssocID="{90E229A6-0C1A-47E1-B51A-A6FD7FD0EB8C}" presName="wedge4Tx" presStyleLbl="node1" presStyleIdx="3" presStyleCnt="5">
        <dgm:presLayoutVars>
          <dgm:chMax val="0"/>
          <dgm:chPref val="0"/>
          <dgm:bulletEnabled val="1"/>
        </dgm:presLayoutVars>
      </dgm:prSet>
      <dgm:spPr/>
      <dgm:t>
        <a:bodyPr/>
        <a:lstStyle/>
        <a:p>
          <a:endParaRPr lang="en-US"/>
        </a:p>
      </dgm:t>
    </dgm:pt>
    <dgm:pt modelId="{7896CCA8-86D7-421B-914D-EFCED9C17A48}" type="pres">
      <dgm:prSet presAssocID="{90E229A6-0C1A-47E1-B51A-A6FD7FD0EB8C}" presName="wedge5" presStyleLbl="node1" presStyleIdx="4" presStyleCnt="5"/>
      <dgm:spPr/>
      <dgm:t>
        <a:bodyPr/>
        <a:lstStyle/>
        <a:p>
          <a:endParaRPr lang="en-US"/>
        </a:p>
      </dgm:t>
    </dgm:pt>
    <dgm:pt modelId="{FF307CB4-0096-41A5-A0FF-5094CF68EEB5}" type="pres">
      <dgm:prSet presAssocID="{90E229A6-0C1A-47E1-B51A-A6FD7FD0EB8C}" presName="dummy5a" presStyleCnt="0"/>
      <dgm:spPr/>
    </dgm:pt>
    <dgm:pt modelId="{590F51DC-B0A9-4A2F-B36D-2F09D0A554A3}" type="pres">
      <dgm:prSet presAssocID="{90E229A6-0C1A-47E1-B51A-A6FD7FD0EB8C}" presName="dummy5b" presStyleCnt="0"/>
      <dgm:spPr/>
    </dgm:pt>
    <dgm:pt modelId="{AC2D0498-D5E8-4508-8456-9F3F9031AB24}" type="pres">
      <dgm:prSet presAssocID="{90E229A6-0C1A-47E1-B51A-A6FD7FD0EB8C}" presName="wedge5Tx" presStyleLbl="node1" presStyleIdx="4" presStyleCnt="5">
        <dgm:presLayoutVars>
          <dgm:chMax val="0"/>
          <dgm:chPref val="0"/>
          <dgm:bulletEnabled val="1"/>
        </dgm:presLayoutVars>
      </dgm:prSet>
      <dgm:spPr/>
      <dgm:t>
        <a:bodyPr/>
        <a:lstStyle/>
        <a:p>
          <a:endParaRPr lang="en-US"/>
        </a:p>
      </dgm:t>
    </dgm:pt>
    <dgm:pt modelId="{0492D082-FF55-47D8-9B46-64379A208C12}" type="pres">
      <dgm:prSet presAssocID="{0FE81529-82B8-4E86-90CE-2CC0F9BFD6DF}" presName="arrowWedge1" presStyleLbl="fgSibTrans2D1" presStyleIdx="0" presStyleCnt="5"/>
      <dgm:spPr/>
    </dgm:pt>
    <dgm:pt modelId="{5E1CAFA7-7243-4F99-928F-BD2BD3E5D7C6}" type="pres">
      <dgm:prSet presAssocID="{C5B80727-36A5-486D-A21A-E0E604136A44}" presName="arrowWedge2" presStyleLbl="fgSibTrans2D1" presStyleIdx="1" presStyleCnt="5"/>
      <dgm:spPr/>
    </dgm:pt>
    <dgm:pt modelId="{8C3DA9D3-BD80-4ABB-9931-68CD357ACC6F}" type="pres">
      <dgm:prSet presAssocID="{C2E99F8E-BC23-4444-942A-AF742D5E2CDD}" presName="arrowWedge3" presStyleLbl="fgSibTrans2D1" presStyleIdx="2" presStyleCnt="5"/>
      <dgm:spPr/>
    </dgm:pt>
    <dgm:pt modelId="{37F1F0A9-ADD8-4DEC-A550-034E400B8E1A}" type="pres">
      <dgm:prSet presAssocID="{A96C037B-2AF5-4883-81AF-B87496099634}" presName="arrowWedge4" presStyleLbl="fgSibTrans2D1" presStyleIdx="3" presStyleCnt="5"/>
      <dgm:spPr/>
    </dgm:pt>
    <dgm:pt modelId="{7E7B6EC7-7EAE-40C2-874F-5493CD11E1E3}" type="pres">
      <dgm:prSet presAssocID="{E2C76552-A81D-4B9D-BE2C-D30FBB1D19B0}" presName="arrowWedge5" presStyleLbl="fgSibTrans2D1" presStyleIdx="4" presStyleCnt="5"/>
      <dgm:spPr/>
    </dgm:pt>
  </dgm:ptLst>
  <dgm:cxnLst>
    <dgm:cxn modelId="{17E76C06-183D-435C-A5DE-F3AF5BE309E9}" type="presOf" srcId="{CC501434-3DFB-4BDE-9E25-F5CD3C8C974E}" destId="{AC2D0498-D5E8-4508-8456-9F3F9031AB24}" srcOrd="1" destOrd="0" presId="urn:microsoft.com/office/officeart/2005/8/layout/cycle8"/>
    <dgm:cxn modelId="{6BC254B1-CC95-4FB0-84E6-6BDD9974C3E3}" srcId="{90E229A6-0C1A-47E1-B51A-A6FD7FD0EB8C}" destId="{E9ABC3C7-2514-45FE-9725-11BF0D7CCFC6}" srcOrd="3" destOrd="0" parTransId="{09C35FB0-00DF-4996-B935-CF3862826862}" sibTransId="{A96C037B-2AF5-4883-81AF-B87496099634}"/>
    <dgm:cxn modelId="{C2406EF4-B435-4FE7-ADB4-37F301BFF902}" type="presOf" srcId="{E9ABC3C7-2514-45FE-9725-11BF0D7CCFC6}" destId="{81E7CA03-6655-4181-8580-106D8B4C7125}" srcOrd="0" destOrd="0" presId="urn:microsoft.com/office/officeart/2005/8/layout/cycle8"/>
    <dgm:cxn modelId="{B98EF6DD-3703-466B-999F-99416D0F2417}" type="presOf" srcId="{41A79987-5AFF-4383-A0E3-39CE0BEADDE2}" destId="{27566F5A-ED3A-4B9D-ADFB-5FBEE4C9E586}" srcOrd="0" destOrd="0" presId="urn:microsoft.com/office/officeart/2005/8/layout/cycle8"/>
    <dgm:cxn modelId="{FCE1B907-84F3-4190-B2EE-1CC27E2AD1A3}" srcId="{90E229A6-0C1A-47E1-B51A-A6FD7FD0EB8C}" destId="{41A79987-5AFF-4383-A0E3-39CE0BEADDE2}" srcOrd="0" destOrd="0" parTransId="{99CBC808-8536-471D-9E50-B68E75DD1238}" sibTransId="{0FE81529-82B8-4E86-90CE-2CC0F9BFD6DF}"/>
    <dgm:cxn modelId="{9439B4E0-57B0-42B1-A5EE-5FABA12AFF84}" type="presOf" srcId="{90E229A6-0C1A-47E1-B51A-A6FD7FD0EB8C}" destId="{3C79D790-B52D-4D9A-AAD2-F9C73E8B2966}" srcOrd="0" destOrd="0" presId="urn:microsoft.com/office/officeart/2005/8/layout/cycle8"/>
    <dgm:cxn modelId="{257DDCDE-A246-4C92-A69C-76131F8809F3}" type="presOf" srcId="{CC501434-3DFB-4BDE-9E25-F5CD3C8C974E}" destId="{7896CCA8-86D7-421B-914D-EFCED9C17A48}" srcOrd="0" destOrd="0" presId="urn:microsoft.com/office/officeart/2005/8/layout/cycle8"/>
    <dgm:cxn modelId="{7EAB0DD1-6F32-48DB-AC8D-3D2A5559309C}" type="presOf" srcId="{D600442D-2665-4E6B-AF5D-B8569B15BDF0}" destId="{1DB69823-C32C-44CF-8451-38CBF315C0FE}" srcOrd="1" destOrd="0" presId="urn:microsoft.com/office/officeart/2005/8/layout/cycle8"/>
    <dgm:cxn modelId="{33C7B634-17B0-48B6-902C-26D50169D3BD}" type="presOf" srcId="{F86B04A5-7843-40C5-89D7-B20938664D29}" destId="{763A063F-D594-44FB-80E5-617E384775F7}" srcOrd="0" destOrd="0" presId="urn:microsoft.com/office/officeart/2005/8/layout/cycle8"/>
    <dgm:cxn modelId="{61FDC81B-91C0-4770-B8A0-958B4CD511E7}" type="presOf" srcId="{F86B04A5-7843-40C5-89D7-B20938664D29}" destId="{16C3FA77-8CAF-4DE8-86C7-E0790E90748F}" srcOrd="1" destOrd="0" presId="urn:microsoft.com/office/officeart/2005/8/layout/cycle8"/>
    <dgm:cxn modelId="{9C566039-6843-4C4A-8DC7-FA7F1B9979C0}" type="presOf" srcId="{D600442D-2665-4E6B-AF5D-B8569B15BDF0}" destId="{280ED1B9-E777-4874-BE3D-002DED37DE38}" srcOrd="0" destOrd="0" presId="urn:microsoft.com/office/officeart/2005/8/layout/cycle8"/>
    <dgm:cxn modelId="{B92848A7-D196-415D-ACBF-C458F44E426F}" type="presOf" srcId="{41A79987-5AFF-4383-A0E3-39CE0BEADDE2}" destId="{6CA59314-67EA-4C02-853C-DB9B986A5AFE}" srcOrd="1" destOrd="0" presId="urn:microsoft.com/office/officeart/2005/8/layout/cycle8"/>
    <dgm:cxn modelId="{A81C398A-B24F-49D2-89D4-AFECBEDAB448}" srcId="{90E229A6-0C1A-47E1-B51A-A6FD7FD0EB8C}" destId="{D600442D-2665-4E6B-AF5D-B8569B15BDF0}" srcOrd="1" destOrd="0" parTransId="{B72C705F-273C-41F4-A063-BCE1A297F188}" sibTransId="{C5B80727-36A5-486D-A21A-E0E604136A44}"/>
    <dgm:cxn modelId="{D03BCBF0-F7BD-4528-8A41-8B2E8632F7E5}" srcId="{90E229A6-0C1A-47E1-B51A-A6FD7FD0EB8C}" destId="{CC501434-3DFB-4BDE-9E25-F5CD3C8C974E}" srcOrd="4" destOrd="0" parTransId="{788C24D7-BAB1-4C8F-85E8-E8E510010058}" sibTransId="{E2C76552-A81D-4B9D-BE2C-D30FBB1D19B0}"/>
    <dgm:cxn modelId="{3BAA5400-8C92-40EE-94EC-4A14AB06CC5A}" srcId="{90E229A6-0C1A-47E1-B51A-A6FD7FD0EB8C}" destId="{F86B04A5-7843-40C5-89D7-B20938664D29}" srcOrd="2" destOrd="0" parTransId="{98FFA805-4C0C-4186-AC2E-026B7720EDDA}" sibTransId="{C2E99F8E-BC23-4444-942A-AF742D5E2CDD}"/>
    <dgm:cxn modelId="{2C85129B-3242-4558-8348-5132C4F76CFC}" type="presOf" srcId="{E9ABC3C7-2514-45FE-9725-11BF0D7CCFC6}" destId="{448DAA6F-0B21-4AF6-8256-C0B22A6F1D11}" srcOrd="1" destOrd="0" presId="urn:microsoft.com/office/officeart/2005/8/layout/cycle8"/>
    <dgm:cxn modelId="{32F36E60-DC41-4E8C-91DB-1E326832E328}" type="presParOf" srcId="{3C79D790-B52D-4D9A-AAD2-F9C73E8B2966}" destId="{27566F5A-ED3A-4B9D-ADFB-5FBEE4C9E586}" srcOrd="0" destOrd="0" presId="urn:microsoft.com/office/officeart/2005/8/layout/cycle8"/>
    <dgm:cxn modelId="{23B3D4A0-27CA-4DB6-8F4E-729605632BE3}" type="presParOf" srcId="{3C79D790-B52D-4D9A-AAD2-F9C73E8B2966}" destId="{189DB1FE-7E31-40C1-A581-6D8565E34BF2}" srcOrd="1" destOrd="0" presId="urn:microsoft.com/office/officeart/2005/8/layout/cycle8"/>
    <dgm:cxn modelId="{F38BEDFF-9C42-4E69-A89C-F8EAE29E17D8}" type="presParOf" srcId="{3C79D790-B52D-4D9A-AAD2-F9C73E8B2966}" destId="{0863C727-BE54-4665-BF77-63DE341E768E}" srcOrd="2" destOrd="0" presId="urn:microsoft.com/office/officeart/2005/8/layout/cycle8"/>
    <dgm:cxn modelId="{1743E3D2-A673-430A-B894-719F0BCD95AB}" type="presParOf" srcId="{3C79D790-B52D-4D9A-AAD2-F9C73E8B2966}" destId="{6CA59314-67EA-4C02-853C-DB9B986A5AFE}" srcOrd="3" destOrd="0" presId="urn:microsoft.com/office/officeart/2005/8/layout/cycle8"/>
    <dgm:cxn modelId="{40DC395E-A363-4FBF-84DC-5BEAE5B17AF8}" type="presParOf" srcId="{3C79D790-B52D-4D9A-AAD2-F9C73E8B2966}" destId="{280ED1B9-E777-4874-BE3D-002DED37DE38}" srcOrd="4" destOrd="0" presId="urn:microsoft.com/office/officeart/2005/8/layout/cycle8"/>
    <dgm:cxn modelId="{6427EF38-D806-4CDB-8EC3-32039427C1FB}" type="presParOf" srcId="{3C79D790-B52D-4D9A-AAD2-F9C73E8B2966}" destId="{6DFF8B8B-76D7-4D5E-810A-EE136ECA0159}" srcOrd="5" destOrd="0" presId="urn:microsoft.com/office/officeart/2005/8/layout/cycle8"/>
    <dgm:cxn modelId="{FB02A40F-E349-4CD4-B8D6-BFAD057909F1}" type="presParOf" srcId="{3C79D790-B52D-4D9A-AAD2-F9C73E8B2966}" destId="{27DDCB92-23D1-4B9A-A334-6177FE68FF72}" srcOrd="6" destOrd="0" presId="urn:microsoft.com/office/officeart/2005/8/layout/cycle8"/>
    <dgm:cxn modelId="{8443D07E-30DF-4DAF-BAB1-4B86D7982862}" type="presParOf" srcId="{3C79D790-B52D-4D9A-AAD2-F9C73E8B2966}" destId="{1DB69823-C32C-44CF-8451-38CBF315C0FE}" srcOrd="7" destOrd="0" presId="urn:microsoft.com/office/officeart/2005/8/layout/cycle8"/>
    <dgm:cxn modelId="{7911DA5F-317C-4C87-8A7D-DF614021D2CF}" type="presParOf" srcId="{3C79D790-B52D-4D9A-AAD2-F9C73E8B2966}" destId="{763A063F-D594-44FB-80E5-617E384775F7}" srcOrd="8" destOrd="0" presId="urn:microsoft.com/office/officeart/2005/8/layout/cycle8"/>
    <dgm:cxn modelId="{CEDC0799-C4E2-4B18-9996-5EE4BE4F2429}" type="presParOf" srcId="{3C79D790-B52D-4D9A-AAD2-F9C73E8B2966}" destId="{C727325E-B8AD-4277-BC48-6904ECE912E4}" srcOrd="9" destOrd="0" presId="urn:microsoft.com/office/officeart/2005/8/layout/cycle8"/>
    <dgm:cxn modelId="{ADAFA152-44D6-4577-A13D-315B5023A5CE}" type="presParOf" srcId="{3C79D790-B52D-4D9A-AAD2-F9C73E8B2966}" destId="{353EDC6F-27F6-4302-9146-B0659ED85E7B}" srcOrd="10" destOrd="0" presId="urn:microsoft.com/office/officeart/2005/8/layout/cycle8"/>
    <dgm:cxn modelId="{83A12003-2AF5-4C38-AF10-13AE4C8A4EB6}" type="presParOf" srcId="{3C79D790-B52D-4D9A-AAD2-F9C73E8B2966}" destId="{16C3FA77-8CAF-4DE8-86C7-E0790E90748F}" srcOrd="11" destOrd="0" presId="urn:microsoft.com/office/officeart/2005/8/layout/cycle8"/>
    <dgm:cxn modelId="{5E0DC880-5BAF-4994-8467-12D3293BC14E}" type="presParOf" srcId="{3C79D790-B52D-4D9A-AAD2-F9C73E8B2966}" destId="{81E7CA03-6655-4181-8580-106D8B4C7125}" srcOrd="12" destOrd="0" presId="urn:microsoft.com/office/officeart/2005/8/layout/cycle8"/>
    <dgm:cxn modelId="{26B2F53A-7D31-4CC2-B96B-225DC5B3C04B}" type="presParOf" srcId="{3C79D790-B52D-4D9A-AAD2-F9C73E8B2966}" destId="{BF020596-B649-4B53-AFBA-EF393C9B99B4}" srcOrd="13" destOrd="0" presId="urn:microsoft.com/office/officeart/2005/8/layout/cycle8"/>
    <dgm:cxn modelId="{6CA97F38-4D91-4B2E-BB58-68D219E1D3A5}" type="presParOf" srcId="{3C79D790-B52D-4D9A-AAD2-F9C73E8B2966}" destId="{FFFEA791-5271-4D7F-B65B-EFFB2B67B48B}" srcOrd="14" destOrd="0" presId="urn:microsoft.com/office/officeart/2005/8/layout/cycle8"/>
    <dgm:cxn modelId="{7D9B875A-B0D4-46A9-ADA2-8E3F7FE91770}" type="presParOf" srcId="{3C79D790-B52D-4D9A-AAD2-F9C73E8B2966}" destId="{448DAA6F-0B21-4AF6-8256-C0B22A6F1D11}" srcOrd="15" destOrd="0" presId="urn:microsoft.com/office/officeart/2005/8/layout/cycle8"/>
    <dgm:cxn modelId="{E04E5FAC-51DF-4C72-8A14-4EC4838E4D76}" type="presParOf" srcId="{3C79D790-B52D-4D9A-AAD2-F9C73E8B2966}" destId="{7896CCA8-86D7-421B-914D-EFCED9C17A48}" srcOrd="16" destOrd="0" presId="urn:microsoft.com/office/officeart/2005/8/layout/cycle8"/>
    <dgm:cxn modelId="{D17C835D-3187-4EA2-A7A5-9F268C2BD8CE}" type="presParOf" srcId="{3C79D790-B52D-4D9A-AAD2-F9C73E8B2966}" destId="{FF307CB4-0096-41A5-A0FF-5094CF68EEB5}" srcOrd="17" destOrd="0" presId="urn:microsoft.com/office/officeart/2005/8/layout/cycle8"/>
    <dgm:cxn modelId="{3CC8F617-DDA6-4C16-BC5C-83AC7158CBC3}" type="presParOf" srcId="{3C79D790-B52D-4D9A-AAD2-F9C73E8B2966}" destId="{590F51DC-B0A9-4A2F-B36D-2F09D0A554A3}" srcOrd="18" destOrd="0" presId="urn:microsoft.com/office/officeart/2005/8/layout/cycle8"/>
    <dgm:cxn modelId="{393AED70-F878-4096-94DB-FB87FED399AA}" type="presParOf" srcId="{3C79D790-B52D-4D9A-AAD2-F9C73E8B2966}" destId="{AC2D0498-D5E8-4508-8456-9F3F9031AB24}" srcOrd="19" destOrd="0" presId="urn:microsoft.com/office/officeart/2005/8/layout/cycle8"/>
    <dgm:cxn modelId="{080A7FE8-BD03-4F0A-9552-38B98543A41B}" type="presParOf" srcId="{3C79D790-B52D-4D9A-AAD2-F9C73E8B2966}" destId="{0492D082-FF55-47D8-9B46-64379A208C12}" srcOrd="20" destOrd="0" presId="urn:microsoft.com/office/officeart/2005/8/layout/cycle8"/>
    <dgm:cxn modelId="{C298782B-5758-4655-9233-AD85A1154859}" type="presParOf" srcId="{3C79D790-B52D-4D9A-AAD2-F9C73E8B2966}" destId="{5E1CAFA7-7243-4F99-928F-BD2BD3E5D7C6}" srcOrd="21" destOrd="0" presId="urn:microsoft.com/office/officeart/2005/8/layout/cycle8"/>
    <dgm:cxn modelId="{F3FB8DA1-A16B-433A-A95D-02CCD4DA391E}" type="presParOf" srcId="{3C79D790-B52D-4D9A-AAD2-F9C73E8B2966}" destId="{8C3DA9D3-BD80-4ABB-9931-68CD357ACC6F}" srcOrd="22" destOrd="0" presId="urn:microsoft.com/office/officeart/2005/8/layout/cycle8"/>
    <dgm:cxn modelId="{EC642258-04D9-48AD-9436-F38743F4246C}" type="presParOf" srcId="{3C79D790-B52D-4D9A-AAD2-F9C73E8B2966}" destId="{37F1F0A9-ADD8-4DEC-A550-034E400B8E1A}" srcOrd="23" destOrd="0" presId="urn:microsoft.com/office/officeart/2005/8/layout/cycle8"/>
    <dgm:cxn modelId="{05083296-0A53-4C60-8553-7129E62CF0C1}" type="presParOf" srcId="{3C79D790-B52D-4D9A-AAD2-F9C73E8B2966}" destId="{7E7B6EC7-7EAE-40C2-874F-5493CD11E1E3}" srcOrd="24" destOrd="0" presId="urn:microsoft.com/office/officeart/2005/8/layout/cycle8"/>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66F5A-ED3A-4B9D-ADFB-5FBEE4C9E586}">
      <dsp:nvSpPr>
        <dsp:cNvPr id="0" name=""/>
        <dsp:cNvSpPr/>
      </dsp:nvSpPr>
      <dsp:spPr>
        <a:xfrm>
          <a:off x="1650853" y="246530"/>
          <a:ext cx="3345484" cy="3345484"/>
        </a:xfrm>
        <a:prstGeom prst="pie">
          <a:avLst>
            <a:gd name="adj1" fmla="val 16200000"/>
            <a:gd name="adj2" fmla="val 205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latin typeface="+mj-lt"/>
            </a:rPr>
            <a:t>1. Readiness </a:t>
          </a:r>
          <a:r>
            <a:rPr lang="en-US" sz="1100" b="1" kern="1200" dirty="0">
              <a:latin typeface="+mj-lt"/>
            </a:rPr>
            <a:t>Check</a:t>
          </a:r>
        </a:p>
        <a:p>
          <a:pPr lvl="0" algn="ctr" defTabSz="488950">
            <a:lnSpc>
              <a:spcPct val="90000"/>
            </a:lnSpc>
            <a:spcBef>
              <a:spcPct val="0"/>
            </a:spcBef>
            <a:spcAft>
              <a:spcPct val="35000"/>
            </a:spcAft>
          </a:pPr>
          <a:endParaRPr lang="en-US" sz="1100" b="1" kern="1200" dirty="0">
            <a:latin typeface="+mj-lt"/>
          </a:endParaRPr>
        </a:p>
      </dsp:txBody>
      <dsp:txXfrm>
        <a:off x="3396081" y="808890"/>
        <a:ext cx="1075334" cy="716889"/>
      </dsp:txXfrm>
    </dsp:sp>
    <dsp:sp modelId="{280ED1B9-E777-4874-BE3D-002DED37DE38}">
      <dsp:nvSpPr>
        <dsp:cNvPr id="0" name=""/>
        <dsp:cNvSpPr/>
      </dsp:nvSpPr>
      <dsp:spPr>
        <a:xfrm>
          <a:off x="1679529" y="335743"/>
          <a:ext cx="3345484" cy="3345484"/>
        </a:xfrm>
        <a:prstGeom prst="pie">
          <a:avLst>
            <a:gd name="adj1" fmla="val 20520000"/>
            <a:gd name="adj2" fmla="val 32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latin typeface="+mj-lt"/>
            </a:rPr>
            <a:t>2. Change </a:t>
          </a:r>
          <a:r>
            <a:rPr lang="en-US" sz="1100" b="1" kern="1200" dirty="0">
              <a:latin typeface="+mj-lt"/>
            </a:rPr>
            <a:t>&amp; Accountable Leadership Structure</a:t>
          </a:r>
        </a:p>
        <a:p>
          <a:pPr lvl="0" algn="ctr" defTabSz="488950">
            <a:lnSpc>
              <a:spcPct val="90000"/>
            </a:lnSpc>
            <a:spcBef>
              <a:spcPct val="0"/>
            </a:spcBef>
            <a:spcAft>
              <a:spcPct val="35000"/>
            </a:spcAft>
          </a:pPr>
          <a:endParaRPr lang="en-US" sz="1100" b="1" kern="1200" dirty="0">
            <a:latin typeface="+mj-lt"/>
          </a:endParaRPr>
        </a:p>
      </dsp:txBody>
      <dsp:txXfrm>
        <a:off x="3834180" y="1864311"/>
        <a:ext cx="995680" cy="796544"/>
      </dsp:txXfrm>
    </dsp:sp>
    <dsp:sp modelId="{763A063F-D594-44FB-80E5-617E384775F7}">
      <dsp:nvSpPr>
        <dsp:cNvPr id="0" name=""/>
        <dsp:cNvSpPr/>
      </dsp:nvSpPr>
      <dsp:spPr>
        <a:xfrm>
          <a:off x="1603857" y="381002"/>
          <a:ext cx="3345484" cy="3345484"/>
        </a:xfrm>
        <a:prstGeom prst="pie">
          <a:avLst>
            <a:gd name="adj1" fmla="val 3240000"/>
            <a:gd name="adj2" fmla="val 756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latin typeface="+mj-lt"/>
            </a:rPr>
            <a:t>3. Learning </a:t>
          </a:r>
          <a:r>
            <a:rPr lang="en-US" sz="1100" b="1" kern="1200" dirty="0">
              <a:latin typeface="+mj-lt"/>
            </a:rPr>
            <a:t>System</a:t>
          </a:r>
        </a:p>
        <a:p>
          <a:pPr lvl="0" algn="ctr" defTabSz="488950">
            <a:lnSpc>
              <a:spcPct val="90000"/>
            </a:lnSpc>
            <a:spcBef>
              <a:spcPct val="0"/>
            </a:spcBef>
            <a:spcAft>
              <a:spcPct val="35000"/>
            </a:spcAft>
          </a:pPr>
          <a:endParaRPr lang="en-US" sz="1800" b="1" kern="1200" dirty="0">
            <a:latin typeface="+mj-lt"/>
          </a:endParaRPr>
        </a:p>
      </dsp:txBody>
      <dsp:txXfrm>
        <a:off x="2798673" y="2730807"/>
        <a:ext cx="955852" cy="876198"/>
      </dsp:txXfrm>
    </dsp:sp>
    <dsp:sp modelId="{81E7CA03-6655-4181-8580-106D8B4C7125}">
      <dsp:nvSpPr>
        <dsp:cNvPr id="0" name=""/>
        <dsp:cNvSpPr/>
      </dsp:nvSpPr>
      <dsp:spPr>
        <a:xfrm>
          <a:off x="1528185" y="335743"/>
          <a:ext cx="3345484" cy="3345484"/>
        </a:xfrm>
        <a:prstGeom prst="pie">
          <a:avLst>
            <a:gd name="adj1" fmla="val 7560000"/>
            <a:gd name="adj2" fmla="val 118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latin typeface="+mj-lt"/>
            </a:rPr>
            <a:t>4. Best </a:t>
          </a:r>
          <a:r>
            <a:rPr lang="en-US" sz="1100" b="1" kern="1200" dirty="0">
              <a:latin typeface="+mj-lt"/>
            </a:rPr>
            <a:t>Practice   Tool &amp; Tactic Deployment</a:t>
          </a:r>
        </a:p>
        <a:p>
          <a:pPr lvl="0" algn="ctr" defTabSz="488950">
            <a:lnSpc>
              <a:spcPct val="90000"/>
            </a:lnSpc>
            <a:spcBef>
              <a:spcPct val="0"/>
            </a:spcBef>
            <a:spcAft>
              <a:spcPct val="35000"/>
            </a:spcAft>
          </a:pPr>
          <a:endParaRPr lang="en-US" sz="1100" b="1" kern="1200" dirty="0">
            <a:latin typeface="+mj-lt"/>
          </a:endParaRPr>
        </a:p>
      </dsp:txBody>
      <dsp:txXfrm>
        <a:off x="1723339" y="1864311"/>
        <a:ext cx="995680" cy="796544"/>
      </dsp:txXfrm>
    </dsp:sp>
    <dsp:sp modelId="{7896CCA8-86D7-421B-914D-EFCED9C17A48}">
      <dsp:nvSpPr>
        <dsp:cNvPr id="0" name=""/>
        <dsp:cNvSpPr/>
      </dsp:nvSpPr>
      <dsp:spPr>
        <a:xfrm>
          <a:off x="1556861" y="246530"/>
          <a:ext cx="3345484" cy="3345484"/>
        </a:xfrm>
        <a:prstGeom prst="pie">
          <a:avLst>
            <a:gd name="adj1" fmla="val 1188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latin typeface="+mj-lt"/>
            </a:rPr>
            <a:t>5. Continuous </a:t>
          </a:r>
          <a:r>
            <a:rPr lang="en-US" sz="1100" b="1" kern="1200" dirty="0">
              <a:latin typeface="+mj-lt"/>
            </a:rPr>
            <a:t>Improvement &amp; Sustainment</a:t>
          </a:r>
        </a:p>
        <a:p>
          <a:pPr lvl="0" algn="ctr" defTabSz="488950">
            <a:lnSpc>
              <a:spcPct val="90000"/>
            </a:lnSpc>
            <a:spcBef>
              <a:spcPct val="0"/>
            </a:spcBef>
            <a:spcAft>
              <a:spcPct val="35000"/>
            </a:spcAft>
          </a:pPr>
          <a:endParaRPr lang="en-US" sz="1100" b="1" kern="1200" dirty="0">
            <a:latin typeface="+mj-lt"/>
          </a:endParaRPr>
        </a:p>
      </dsp:txBody>
      <dsp:txXfrm>
        <a:off x="2081784" y="808890"/>
        <a:ext cx="1075334" cy="716889"/>
      </dsp:txXfrm>
    </dsp:sp>
    <dsp:sp modelId="{0492D082-FF55-47D8-9B46-64379A208C12}">
      <dsp:nvSpPr>
        <dsp:cNvPr id="0" name=""/>
        <dsp:cNvSpPr/>
      </dsp:nvSpPr>
      <dsp:spPr>
        <a:xfrm>
          <a:off x="1443594" y="39428"/>
          <a:ext cx="3759687" cy="3759687"/>
        </a:xfrm>
        <a:prstGeom prst="circularArrow">
          <a:avLst>
            <a:gd name="adj1" fmla="val 5085"/>
            <a:gd name="adj2" fmla="val 327528"/>
            <a:gd name="adj3" fmla="val 20192361"/>
            <a:gd name="adj4" fmla="val 1620032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1CAFA7-7243-4F99-928F-BD2BD3E5D7C6}">
      <dsp:nvSpPr>
        <dsp:cNvPr id="0" name=""/>
        <dsp:cNvSpPr/>
      </dsp:nvSpPr>
      <dsp:spPr>
        <a:xfrm>
          <a:off x="1472659" y="128612"/>
          <a:ext cx="3759687" cy="3759687"/>
        </a:xfrm>
        <a:prstGeom prst="circularArrow">
          <a:avLst>
            <a:gd name="adj1" fmla="val 5085"/>
            <a:gd name="adj2" fmla="val 327528"/>
            <a:gd name="adj3" fmla="val 2912753"/>
            <a:gd name="adj4" fmla="val 20519953"/>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3DA9D3-BD80-4ABB-9931-68CD357ACC6F}">
      <dsp:nvSpPr>
        <dsp:cNvPr id="0" name=""/>
        <dsp:cNvSpPr/>
      </dsp:nvSpPr>
      <dsp:spPr>
        <a:xfrm>
          <a:off x="1396756" y="174040"/>
          <a:ext cx="3759687" cy="3759687"/>
        </a:xfrm>
        <a:prstGeom prst="circularArrow">
          <a:avLst>
            <a:gd name="adj1" fmla="val 5085"/>
            <a:gd name="adj2" fmla="val 327528"/>
            <a:gd name="adj3" fmla="val 7232777"/>
            <a:gd name="adj4" fmla="val 3239695"/>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F1F0A9-ADD8-4DEC-A550-034E400B8E1A}">
      <dsp:nvSpPr>
        <dsp:cNvPr id="0" name=""/>
        <dsp:cNvSpPr/>
      </dsp:nvSpPr>
      <dsp:spPr>
        <a:xfrm>
          <a:off x="1320853" y="128612"/>
          <a:ext cx="3759687" cy="3759687"/>
        </a:xfrm>
        <a:prstGeom prst="circularArrow">
          <a:avLst>
            <a:gd name="adj1" fmla="val 5085"/>
            <a:gd name="adj2" fmla="val 327528"/>
            <a:gd name="adj3" fmla="val 11552519"/>
            <a:gd name="adj4" fmla="val 7559718"/>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7B6EC7-7EAE-40C2-874F-5493CD11E1E3}">
      <dsp:nvSpPr>
        <dsp:cNvPr id="0" name=""/>
        <dsp:cNvSpPr/>
      </dsp:nvSpPr>
      <dsp:spPr>
        <a:xfrm>
          <a:off x="1349917" y="39428"/>
          <a:ext cx="3759687" cy="3759687"/>
        </a:xfrm>
        <a:prstGeom prst="circularArrow">
          <a:avLst>
            <a:gd name="adj1" fmla="val 5085"/>
            <a:gd name="adj2" fmla="val 327528"/>
            <a:gd name="adj3" fmla="val 15872148"/>
            <a:gd name="adj4" fmla="val 1188011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F28398-BE15-4401-AD5D-4E86278CA143}" type="datetimeFigureOut">
              <a:rPr lang="en-US" smtClean="0"/>
              <a:pPr/>
              <a:t>2/20/2014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D6F945-C5F2-41FD-A9D6-6EBBF74EDE73}" type="slidenum">
              <a:rPr lang="en-US" smtClean="0"/>
              <a:pPr/>
              <a:t>‹#›</a:t>
            </a:fld>
            <a:endParaRPr lang="en-US"/>
          </a:p>
        </p:txBody>
      </p:sp>
    </p:spTree>
    <p:extLst>
      <p:ext uri="{BB962C8B-B14F-4D97-AF65-F5344CB8AC3E}">
        <p14:creationId xmlns:p14="http://schemas.microsoft.com/office/powerpoint/2010/main" val="23294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6F945-C5F2-41FD-A9D6-6EBBF74EDE73}" type="slidenum">
              <a:rPr lang="en-US" smtClean="0"/>
              <a:pPr/>
              <a:t>85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6F945-C5F2-41FD-A9D6-6EBBF74EDE73}" type="slidenum">
              <a:rPr lang="en-US" smtClean="0"/>
              <a:pPr/>
              <a:t>149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85AA73-B86E-4162-AFA6-B480E5E665D7}" type="datetimeFigureOut">
              <a:rPr lang="en-US" smtClean="0"/>
              <a:pPr/>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5AA73-B86E-4162-AFA6-B480E5E665D7}" type="datetimeFigureOut">
              <a:rPr lang="en-US" smtClean="0"/>
              <a:pPr/>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85AA73-B86E-4162-AFA6-B480E5E665D7}" type="datetimeFigureOut">
              <a:rPr lang="en-US" smtClean="0"/>
              <a:pPr/>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85AA73-B86E-4162-AFA6-B480E5E665D7}" type="datetimeFigureOut">
              <a:rPr lang="en-US" smtClean="0"/>
              <a:pPr/>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85AA73-B86E-4162-AFA6-B480E5E665D7}" type="datetimeFigureOut">
              <a:rPr lang="en-US" smtClean="0"/>
              <a:pPr/>
              <a:t>2/20/2014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85AA73-B86E-4162-AFA6-B480E5E665D7}" type="datetimeFigureOut">
              <a:rPr lang="en-US" smtClean="0"/>
              <a:pPr/>
              <a:t>2/20/2014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5AA73-B86E-4162-AFA6-B480E5E665D7}" type="datetimeFigureOut">
              <a:rPr lang="en-US" smtClean="0"/>
              <a:pPr/>
              <a:t>2/20/2014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85AA73-B86E-4162-AFA6-B480E5E665D7}" type="datetimeFigureOut">
              <a:rPr lang="en-US" smtClean="0"/>
              <a:pPr/>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85AA73-B86E-4162-AFA6-B480E5E665D7}" type="datetimeFigureOut">
              <a:rPr lang="en-US" smtClean="0"/>
              <a:pPr/>
              <a:t>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5AA73-B86E-4162-AFA6-B480E5E665D7}" type="datetimeFigureOut">
              <a:rPr lang="en-US" smtClean="0"/>
              <a:pPr/>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5AA73-B86E-4162-AFA6-B480E5E665D7}" type="datetimeFigureOut">
              <a:rPr lang="en-US" smtClean="0"/>
              <a:pPr/>
              <a:t>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1BAFF-4124-4042-B67D-CB0E0FAB8F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5AA73-B86E-4162-AFA6-B480E5E665D7}" type="datetimeFigureOut">
              <a:rPr lang="en-US" smtClean="0"/>
              <a:pPr/>
              <a:t>2/20/2014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1BAFF-4124-4042-B67D-CB0E0FAB8F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wmf"/></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wmf"/><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jpe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4821" y="609600"/>
            <a:ext cx="3653790" cy="5715000"/>
          </a:xfrm>
          <a:prstGeom prst="rect">
            <a:avLst/>
          </a:prstGeom>
        </p:spPr>
      </p:pic>
      <p:sp>
        <p:nvSpPr>
          <p:cNvPr id="3" name="TextBox 2"/>
          <p:cNvSpPr txBox="1"/>
          <p:nvPr/>
        </p:nvSpPr>
        <p:spPr>
          <a:xfrm>
            <a:off x="685800" y="6400800"/>
            <a:ext cx="7848600" cy="400110"/>
          </a:xfrm>
          <a:prstGeom prst="rect">
            <a:avLst/>
          </a:prstGeom>
          <a:noFill/>
        </p:spPr>
        <p:txBody>
          <a:bodyPr wrap="square" rtlCol="0">
            <a:spAutoFit/>
          </a:bodyPr>
          <a:lstStyle/>
          <a:p>
            <a:r>
              <a:rPr lang="en-US" sz="1000" dirty="0" smtClean="0"/>
              <a:t>All material used in this presentation </a:t>
            </a:r>
            <a:r>
              <a:rPr lang="en-US" sz="1000" dirty="0" smtClean="0"/>
              <a:t>comes </a:t>
            </a:r>
            <a:r>
              <a:rPr lang="en-US" sz="1000" dirty="0" smtClean="0"/>
              <a:t>from the book </a:t>
            </a:r>
            <a:r>
              <a:rPr lang="en-US" sz="1000" i="1" dirty="0" smtClean="0"/>
              <a:t>Lean Retail and Wholesale</a:t>
            </a:r>
            <a:r>
              <a:rPr lang="en-US" sz="1000" dirty="0" smtClean="0"/>
              <a:t> </a:t>
            </a:r>
            <a:r>
              <a:rPr lang="en-US" sz="1000" dirty="0" smtClean="0"/>
              <a:t>by Paul Myerson, published by McGraw-Hill, copyright © 2014. All rights reserved.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dirty="0" smtClean="0"/>
              <a:t>Agenda</a:t>
            </a:r>
            <a:endParaRPr lang="en-US" dirty="0"/>
          </a:p>
        </p:txBody>
      </p:sp>
      <p:sp>
        <p:nvSpPr>
          <p:cNvPr id="114689" name="Rectangle 1"/>
          <p:cNvSpPr>
            <a:spLocks noChangeArrowheads="1"/>
          </p:cNvSpPr>
          <p:nvPr/>
        </p:nvSpPr>
        <p:spPr bwMode="auto">
          <a:xfrm>
            <a:off x="152400" y="864766"/>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US" b="1" i="0" u="none" strike="noStrike" cap="none" normalizeH="0" baseline="0" dirty="0" smtClean="0">
                <a:ln>
                  <a:noFill/>
                </a:ln>
                <a:solidFill>
                  <a:schemeClr val="tx1"/>
                </a:solidFill>
                <a:effectLst/>
                <a:ea typeface="Calibri" pitchFamily="34" charset="0"/>
                <a:cs typeface="Arial" pitchFamily="34" charset="0"/>
              </a:rPr>
              <a:t>Part I – Current State</a:t>
            </a:r>
            <a:endParaRPr kumimoji="0" lang="en-US"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Introduction – Using Lean as a Tool to Survive and Thrive in Retail and Wholesale</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(R)evolution of Retail – from General Store to e-commerce</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The Lean Journey from Goods to Services</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Lean Retail and Wholesale – Early Signs of Promise</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US" b="1" i="0" u="none" strike="noStrike" cap="none" normalizeH="0" baseline="0" dirty="0" smtClean="0">
                <a:ln>
                  <a:noFill/>
                </a:ln>
                <a:solidFill>
                  <a:schemeClr val="tx1"/>
                </a:solidFill>
                <a:effectLst/>
                <a:ea typeface="Calibri" pitchFamily="34" charset="0"/>
                <a:cs typeface="Arial" pitchFamily="34" charset="0"/>
              </a:rPr>
              <a:t>Part II – Future State</a:t>
            </a:r>
            <a:endParaRPr kumimoji="0" lang="en-US"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Thinking Lean: Basic Lean Concepts and Tools – Building a Solid Foundation</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Thinking Lean: Advanced Lean Concepts and Tools – K.I.S.S. (Keep It Simple </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Being Lean: Retail Strategy</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Being Lean: Merchandise Management</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Being Lean: Store Operations Management</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Being Lean: Lean Retail and Wholesale Distribution</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Being Lean: Getting Started – Lean Assessments and Value Stream Mapping</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Staying Lean: Leadership, Culture, Teams and Training</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Becoming Even Leaner: Partnering, Outsourcing, Technology, Six Sigma and Training</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US" b="1" i="0" u="none" strike="noStrike" cap="none" normalizeH="0" baseline="0" dirty="0" smtClean="0">
                <a:ln>
                  <a:noFill/>
                </a:ln>
                <a:solidFill>
                  <a:schemeClr val="tx1"/>
                </a:solidFill>
                <a:effectLst/>
                <a:ea typeface="Calibri" pitchFamily="34" charset="0"/>
                <a:cs typeface="Arial" pitchFamily="34" charset="0"/>
              </a:rPr>
              <a:t>Part III – Lean Forward</a:t>
            </a:r>
            <a:endParaRPr kumimoji="0" lang="en-US"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Lean Forward: Critical Thinking and Continuous Improvement -</a:t>
            </a:r>
            <a:r>
              <a:rPr kumimoji="0" lang="en-US" b="0" i="0" u="none" strike="noStrike" cap="none" normalizeH="0" baseline="0" dirty="0" smtClean="0">
                <a:ln>
                  <a:noFill/>
                </a:ln>
                <a:solidFill>
                  <a:schemeClr val="tx1"/>
                </a:solidFill>
                <a:effectLst/>
                <a:ea typeface="Calibri" pitchFamily="34" charset="0"/>
                <a:cs typeface="Times New Roman" pitchFamily="18" charset="0"/>
              </a:rPr>
              <a:t> </a:t>
            </a:r>
            <a:r>
              <a:rPr kumimoji="0" lang="en-US" b="0" i="0" u="none" strike="noStrike" cap="none" normalizeH="0" baseline="0" dirty="0" smtClean="0">
                <a:ln>
                  <a:noFill/>
                </a:ln>
                <a:solidFill>
                  <a:schemeClr val="tx1"/>
                </a:solidFill>
                <a:effectLst/>
                <a:ea typeface="Calibri" pitchFamily="34" charset="0"/>
                <a:cs typeface="Arial" pitchFamily="34" charset="0"/>
              </a:rPr>
              <a:t>Methodology, Education, Training and Analytics</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Lean Forward: Defining and Measuring Success -</a:t>
            </a:r>
            <a:r>
              <a:rPr kumimoji="0" lang="en-US" b="0" i="0" u="none" strike="noStrike" cap="none" normalizeH="0" baseline="0" dirty="0" smtClean="0">
                <a:ln>
                  <a:noFill/>
                </a:ln>
                <a:solidFill>
                  <a:schemeClr val="tx1"/>
                </a:solidFill>
                <a:effectLst/>
                <a:ea typeface="Calibri" pitchFamily="34" charset="0"/>
                <a:cs typeface="Times New Roman" pitchFamily="18" charset="0"/>
              </a:rPr>
              <a:t> </a:t>
            </a:r>
            <a:r>
              <a:rPr kumimoji="0" lang="en-US" b="0" i="0" u="none" strike="noStrike" cap="none" normalizeH="0" baseline="0" dirty="0" smtClean="0">
                <a:ln>
                  <a:noFill/>
                </a:ln>
                <a:solidFill>
                  <a:schemeClr val="tx1"/>
                </a:solidFill>
                <a:effectLst/>
                <a:ea typeface="Calibri" pitchFamily="34" charset="0"/>
                <a:cs typeface="Arial" pitchFamily="34" charset="0"/>
              </a:rPr>
              <a:t>Measurements and Current Statistics</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US" b="0" i="0" u="none" strike="noStrike" cap="none" normalizeH="0" baseline="0" dirty="0" smtClean="0">
                <a:ln>
                  <a:noFill/>
                </a:ln>
                <a:solidFill>
                  <a:schemeClr val="tx1"/>
                </a:solidFill>
                <a:effectLst/>
                <a:ea typeface="Calibri" pitchFamily="34" charset="0"/>
                <a:cs typeface="Arial" pitchFamily="34" charset="0"/>
              </a:rPr>
              <a:t> Lean Forward: The Way Forward - Thoughts and Suggestions on the Future of Lean in Retail, Wholesale</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2200"/>
            <a:ext cx="7772400" cy="1470025"/>
          </a:xfrm>
        </p:spPr>
        <p:txBody>
          <a:bodyPr>
            <a:normAutofit fontScale="90000"/>
          </a:bodyPr>
          <a:lstStyle/>
          <a:p>
            <a:r>
              <a:rPr lang="en-US" i="1" dirty="0"/>
              <a:t>INTRODUCTION -</a:t>
            </a:r>
            <a:br>
              <a:rPr lang="en-US" i="1" dirty="0"/>
            </a:br>
            <a:r>
              <a:rPr lang="en-US" i="1" dirty="0"/>
              <a:t>Using Lean as a tool to survive and thrive in Retail and Wholesale</a:t>
            </a:r>
            <a:br>
              <a:rPr lang="en-US" i="1"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smtClean="0"/>
              <a:t>Why implement Lean in Retail and Wholesale?</a:t>
            </a:r>
            <a:br>
              <a:rPr lang="en-US" b="1" dirty="0" smtClean="0"/>
            </a:br>
            <a:endParaRPr lang="en-US" dirty="0"/>
          </a:p>
        </p:txBody>
      </p:sp>
      <p:pic>
        <p:nvPicPr>
          <p:cNvPr id="4" name="Picture 3" descr="C:\Users\EL1352\AppData\Local\Microsoft\Windows\Temporary Internet Files\Low\Content.IE5\MFZFSFGZ\MC900449036[1].JPG"/>
          <p:cNvPicPr/>
          <p:nvPr/>
        </p:nvPicPr>
        <p:blipFill>
          <a:blip r:embed="rId2" cstate="print"/>
          <a:srcRect/>
          <a:stretch>
            <a:fillRect/>
          </a:stretch>
        </p:blipFill>
        <p:spPr bwMode="auto">
          <a:xfrm>
            <a:off x="3657600" y="2819400"/>
            <a:ext cx="2057400" cy="15430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Challenges in Retail and Wholesale</a:t>
            </a:r>
            <a:br>
              <a:rPr lang="en-US" b="1" dirty="0"/>
            </a:br>
            <a:endParaRPr lang="en-US" dirty="0"/>
          </a:p>
        </p:txBody>
      </p:sp>
      <p:pic>
        <p:nvPicPr>
          <p:cNvPr id="3" name="Picture 2"/>
          <p:cNvPicPr/>
          <p:nvPr/>
        </p:nvPicPr>
        <p:blipFill>
          <a:blip r:embed="rId2" cstate="print"/>
          <a:srcRect/>
          <a:stretch>
            <a:fillRect/>
          </a:stretch>
        </p:blipFill>
        <p:spPr bwMode="auto">
          <a:xfrm>
            <a:off x="3352800" y="2681287"/>
            <a:ext cx="2438400" cy="149542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a:bodyPr>
          <a:lstStyle/>
          <a:p>
            <a:pPr lvl="0"/>
            <a:r>
              <a:rPr kumimoji="0" lang="en-US" sz="4000" b="1" i="0" u="none" strike="noStrike" cap="none" normalizeH="0" baseline="0" dirty="0" smtClean="0">
                <a:ln>
                  <a:noFill/>
                </a:ln>
                <a:effectLst/>
                <a:latin typeface="Cambria" pitchFamily="18" charset="0"/>
                <a:ea typeface="Times New Roman" pitchFamily="18" charset="0"/>
                <a:cs typeface="Times New Roman" pitchFamily="18" charset="0"/>
              </a:rPr>
              <a:t>Retail Strategy Viewpoint </a:t>
            </a:r>
            <a:br>
              <a:rPr kumimoji="0" lang="en-US" sz="4000" b="1" i="0" u="none" strike="noStrike" cap="none" normalizeH="0" baseline="0" dirty="0" smtClean="0">
                <a:ln>
                  <a:noFill/>
                </a:ln>
                <a:effectLst/>
                <a:latin typeface="Cambria" pitchFamily="18" charset="0"/>
                <a:ea typeface="Times New Roman" pitchFamily="18" charset="0"/>
                <a:cs typeface="Times New Roman" pitchFamily="18" charset="0"/>
              </a:rPr>
            </a:br>
            <a:endParaRPr lang="en-US" sz="4000" dirty="0"/>
          </a:p>
        </p:txBody>
      </p:sp>
      <p:pic>
        <p:nvPicPr>
          <p:cNvPr id="110593" name="Picture 1" descr="MP900438805[1]"/>
          <p:cNvPicPr>
            <a:picLocks noChangeAspect="1" noChangeArrowheads="1"/>
          </p:cNvPicPr>
          <p:nvPr/>
        </p:nvPicPr>
        <p:blipFill>
          <a:blip r:embed="rId2" cstate="print"/>
          <a:srcRect/>
          <a:stretch>
            <a:fillRect/>
          </a:stretch>
        </p:blipFill>
        <p:spPr bwMode="auto">
          <a:xfrm>
            <a:off x="3810000" y="1371600"/>
            <a:ext cx="1390650" cy="1847850"/>
          </a:xfrm>
          <a:prstGeom prst="rect">
            <a:avLst/>
          </a:prstGeom>
          <a:noFill/>
        </p:spPr>
      </p:pic>
      <p:sp>
        <p:nvSpPr>
          <p:cNvPr id="5" name="Rectangle 4"/>
          <p:cNvSpPr/>
          <p:nvPr/>
        </p:nvSpPr>
        <p:spPr>
          <a:xfrm>
            <a:off x="990600" y="3352800"/>
            <a:ext cx="6705600" cy="2677656"/>
          </a:xfrm>
          <a:prstGeom prst="rect">
            <a:avLst/>
          </a:prstGeom>
        </p:spPr>
        <p:txBody>
          <a:bodyPr wrap="square">
            <a:spAutoFit/>
          </a:bodyPr>
          <a:lstStyle/>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Sales &amp; Marketing </a:t>
            </a:r>
          </a:p>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Location</a:t>
            </a:r>
          </a:p>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Human Resources Management</a:t>
            </a:r>
          </a:p>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Information</a:t>
            </a:r>
            <a:r>
              <a:rPr kumimoji="0" lang="en-US" sz="2800" b="1" i="0" u="none" strike="noStrike" cap="none" normalizeH="0" dirty="0" smtClean="0">
                <a:ln>
                  <a:noFill/>
                </a:ln>
                <a:effectLst/>
                <a:latin typeface="Cambria" pitchFamily="18" charset="0"/>
                <a:ea typeface="Times New Roman" pitchFamily="18" charset="0"/>
                <a:cs typeface="Times New Roman" pitchFamily="18" charset="0"/>
              </a:rPr>
              <a:t> Technology</a:t>
            </a:r>
            <a:endPar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endParaRPr>
          </a:p>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Supply Chain Management</a:t>
            </a:r>
          </a:p>
          <a:p>
            <a:pPr>
              <a:buFont typeface="Wingdings" pitchFamily="2" charset="2"/>
              <a:buChar char="q"/>
            </a:pPr>
            <a:r>
              <a:rPr kumimoji="0" lang="en-US" sz="2800" b="1" i="0" u="none" strike="noStrike" cap="none" normalizeH="0" baseline="0" dirty="0" smtClean="0">
                <a:ln>
                  <a:noFill/>
                </a:ln>
                <a:effectLst/>
                <a:latin typeface="Cambria" pitchFamily="18" charset="0"/>
                <a:ea typeface="Times New Roman" pitchFamily="18" charset="0"/>
                <a:cs typeface="Times New Roman" pitchFamily="18" charset="0"/>
              </a:rPr>
              <a:t>Customer Relationship Management</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Merchandise Management Viewpoint </a:t>
            </a:r>
            <a:br>
              <a:rPr lang="en-US" b="1" dirty="0"/>
            </a:br>
            <a:endParaRPr lang="en-US" dirty="0"/>
          </a:p>
        </p:txBody>
      </p:sp>
      <p:sp>
        <p:nvSpPr>
          <p:cNvPr id="3" name="Rectangle 2"/>
          <p:cNvSpPr/>
          <p:nvPr/>
        </p:nvSpPr>
        <p:spPr>
          <a:xfrm>
            <a:off x="2265856" y="3244334"/>
            <a:ext cx="3411703" cy="2062103"/>
          </a:xfrm>
          <a:prstGeom prst="rect">
            <a:avLst/>
          </a:prstGeom>
        </p:spPr>
        <p:txBody>
          <a:bodyPr wrap="none">
            <a:spAutoFit/>
          </a:bodyPr>
          <a:lstStyle/>
          <a:p>
            <a:pPr>
              <a:buFont typeface="Wingdings" pitchFamily="2" charset="2"/>
              <a:buChar char="q"/>
            </a:pPr>
            <a:r>
              <a:rPr lang="en-US" sz="3200" b="1" dirty="0" smtClean="0"/>
              <a:t>Planning</a:t>
            </a:r>
          </a:p>
          <a:p>
            <a:pPr>
              <a:buFont typeface="Wingdings" pitchFamily="2" charset="2"/>
              <a:buChar char="q"/>
            </a:pPr>
            <a:r>
              <a:rPr lang="en-US" sz="3200" b="1" dirty="0" smtClean="0"/>
              <a:t>Buying</a:t>
            </a:r>
          </a:p>
          <a:p>
            <a:pPr>
              <a:buFont typeface="Wingdings" pitchFamily="2" charset="2"/>
              <a:buChar char="q"/>
            </a:pPr>
            <a:r>
              <a:rPr lang="en-US" sz="3200" b="1" dirty="0" smtClean="0"/>
              <a:t>Pricing </a:t>
            </a:r>
          </a:p>
          <a:p>
            <a:pPr>
              <a:buFont typeface="Wingdings" pitchFamily="2" charset="2"/>
              <a:buChar char="q"/>
            </a:pPr>
            <a:r>
              <a:rPr lang="en-US" sz="3200" b="1" dirty="0" smtClean="0"/>
              <a:t>Communications</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Store and Distribution Operations Viewpoint</a:t>
            </a:r>
            <a:br>
              <a:rPr lang="en-US" b="1" dirty="0"/>
            </a:br>
            <a:endParaRPr lang="en-US" dirty="0"/>
          </a:p>
        </p:txBody>
      </p:sp>
      <p:sp>
        <p:nvSpPr>
          <p:cNvPr id="3" name="TextBox 2"/>
          <p:cNvSpPr txBox="1"/>
          <p:nvPr/>
        </p:nvSpPr>
        <p:spPr>
          <a:xfrm>
            <a:off x="2362200" y="2971800"/>
            <a:ext cx="1721177" cy="2246769"/>
          </a:xfrm>
          <a:prstGeom prst="rect">
            <a:avLst/>
          </a:prstGeom>
          <a:noFill/>
        </p:spPr>
        <p:txBody>
          <a:bodyPr wrap="none" rtlCol="0">
            <a:spAutoFit/>
          </a:bodyPr>
          <a:lstStyle/>
          <a:p>
            <a:pPr>
              <a:buFont typeface="Wingdings" pitchFamily="2" charset="2"/>
              <a:buChar char="q"/>
            </a:pPr>
            <a:r>
              <a:rPr lang="en-US" sz="2800" dirty="0" smtClean="0"/>
              <a:t>Enter</a:t>
            </a:r>
          </a:p>
          <a:p>
            <a:pPr>
              <a:buFont typeface="Wingdings" pitchFamily="2" charset="2"/>
              <a:buChar char="q"/>
            </a:pPr>
            <a:r>
              <a:rPr lang="en-US" sz="2800" dirty="0" smtClean="0"/>
              <a:t>Seek</a:t>
            </a:r>
          </a:p>
          <a:p>
            <a:pPr>
              <a:buFont typeface="Wingdings" pitchFamily="2" charset="2"/>
              <a:buChar char="q"/>
            </a:pPr>
            <a:r>
              <a:rPr lang="en-US" sz="2800" dirty="0" smtClean="0"/>
              <a:t>Find</a:t>
            </a:r>
          </a:p>
          <a:p>
            <a:pPr>
              <a:buFont typeface="Wingdings" pitchFamily="2" charset="2"/>
              <a:buChar char="q"/>
            </a:pPr>
            <a:r>
              <a:rPr lang="en-US" sz="2800" dirty="0" smtClean="0"/>
              <a:t>Select</a:t>
            </a:r>
          </a:p>
          <a:p>
            <a:pPr>
              <a:buFont typeface="Wingdings" pitchFamily="2" charset="2"/>
              <a:buChar char="q"/>
            </a:pPr>
            <a:r>
              <a:rPr lang="en-US" sz="2800" dirty="0" smtClean="0"/>
              <a:t>Transact</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The SCOR Model and Lean Retail and Wholesale</a:t>
            </a:r>
            <a:br>
              <a:rPr lang="en-US" b="1" dirty="0"/>
            </a:br>
            <a:endParaRPr lang="en-US" dirty="0"/>
          </a:p>
        </p:txBody>
      </p:sp>
      <p:grpSp>
        <p:nvGrpSpPr>
          <p:cNvPr id="3" name="Group 2"/>
          <p:cNvGrpSpPr/>
          <p:nvPr/>
        </p:nvGrpSpPr>
        <p:grpSpPr>
          <a:xfrm>
            <a:off x="1181100" y="1981200"/>
            <a:ext cx="6781800" cy="3429000"/>
            <a:chOff x="1295400" y="1714500"/>
            <a:chExt cx="6781800" cy="3429000"/>
          </a:xfrm>
        </p:grpSpPr>
        <p:sp>
          <p:nvSpPr>
            <p:cNvPr id="4" name="Right Arrow 3"/>
            <p:cNvSpPr/>
            <p:nvPr/>
          </p:nvSpPr>
          <p:spPr>
            <a:xfrm>
              <a:off x="1295400" y="1714500"/>
              <a:ext cx="67818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smtClean="0"/>
                <a:t>PLAN</a:t>
              </a:r>
              <a:endParaRPr lang="en-US" sz="2400" b="1" dirty="0"/>
            </a:p>
          </p:txBody>
        </p:sp>
        <p:sp>
          <p:nvSpPr>
            <p:cNvPr id="5" name="Right Arrow 4"/>
            <p:cNvSpPr/>
            <p:nvPr/>
          </p:nvSpPr>
          <p:spPr>
            <a:xfrm>
              <a:off x="4953000" y="3009900"/>
              <a:ext cx="31242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                 </a:t>
              </a:r>
              <a:r>
                <a:rPr lang="en-US" sz="2400" b="1" dirty="0" smtClean="0"/>
                <a:t>DELIVER</a:t>
              </a:r>
              <a:endParaRPr lang="en-US" sz="2400" b="1" dirty="0"/>
            </a:p>
          </p:txBody>
        </p:sp>
        <p:sp>
          <p:nvSpPr>
            <p:cNvPr id="6" name="Right Arrow 5"/>
            <p:cNvSpPr/>
            <p:nvPr/>
          </p:nvSpPr>
          <p:spPr>
            <a:xfrm>
              <a:off x="2667000" y="3009900"/>
              <a:ext cx="34290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              </a:t>
              </a:r>
              <a:r>
                <a:rPr lang="en-US" sz="2400" b="1" dirty="0" smtClean="0"/>
                <a:t>MAKE</a:t>
              </a:r>
              <a:r>
                <a:rPr lang="en-US" b="1" dirty="0" smtClean="0"/>
                <a:t>	</a:t>
              </a:r>
              <a:endParaRPr lang="en-US" b="1" dirty="0"/>
            </a:p>
          </p:txBody>
        </p:sp>
        <p:sp>
          <p:nvSpPr>
            <p:cNvPr id="7" name="Right Arrow 6"/>
            <p:cNvSpPr/>
            <p:nvPr/>
          </p:nvSpPr>
          <p:spPr>
            <a:xfrm>
              <a:off x="1295400" y="3009900"/>
              <a:ext cx="25146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smtClean="0"/>
                <a:t>SOURCE</a:t>
              </a:r>
              <a:endParaRPr lang="en-US" sz="2400" b="1" dirty="0"/>
            </a:p>
          </p:txBody>
        </p:sp>
        <p:sp>
          <p:nvSpPr>
            <p:cNvPr id="8" name="Left Arrow 7"/>
            <p:cNvSpPr/>
            <p:nvPr/>
          </p:nvSpPr>
          <p:spPr>
            <a:xfrm>
              <a:off x="5715000" y="4229100"/>
              <a:ext cx="21336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smtClean="0"/>
                <a:t>RETURN</a:t>
              </a:r>
              <a:endParaRPr lang="en-US" sz="2400" b="1" dirty="0"/>
            </a:p>
          </p:txBody>
        </p:sp>
        <p:sp>
          <p:nvSpPr>
            <p:cNvPr id="9" name="Left Arrow 8"/>
            <p:cNvSpPr/>
            <p:nvPr/>
          </p:nvSpPr>
          <p:spPr>
            <a:xfrm>
              <a:off x="1371600" y="4229100"/>
              <a:ext cx="21336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smtClean="0"/>
                <a:t>RETURN</a:t>
              </a:r>
              <a:endParaRPr lang="en-US" sz="2400" b="1"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1470025"/>
          </a:xfrm>
        </p:spPr>
        <p:txBody>
          <a:bodyPr/>
          <a:lstStyle/>
          <a:p>
            <a:r>
              <a:rPr lang="en-US" b="1" dirty="0"/>
              <a:t>Making Change Successful</a:t>
            </a:r>
            <a:br>
              <a:rPr lang="en-US" b="1" dirty="0"/>
            </a:br>
            <a:endParaRPr lang="en-US" dirty="0"/>
          </a:p>
        </p:txBody>
      </p:sp>
      <p:sp>
        <p:nvSpPr>
          <p:cNvPr id="3" name="Isosceles Triangle 2"/>
          <p:cNvSpPr/>
          <p:nvPr/>
        </p:nvSpPr>
        <p:spPr>
          <a:xfrm>
            <a:off x="2095500" y="1295400"/>
            <a:ext cx="4953000" cy="5029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smtClean="0"/>
              <a:t>d</a:t>
            </a:r>
            <a:endParaRPr lang="en-US" dirty="0"/>
          </a:p>
        </p:txBody>
      </p:sp>
      <p:pic>
        <p:nvPicPr>
          <p:cNvPr id="4" name="Picture 3"/>
          <p:cNvPicPr>
            <a:picLocks noGrp="1" noChangeAspect="1" noChangeArrowheads="1"/>
          </p:cNvPicPr>
          <p:nvPr/>
        </p:nvPicPr>
        <p:blipFill>
          <a:blip r:embed="rId2" cstate="print"/>
          <a:srcRect/>
          <a:stretch>
            <a:fillRect/>
          </a:stretch>
        </p:blipFill>
        <p:spPr bwMode="auto">
          <a:xfrm>
            <a:off x="3238500" y="3810000"/>
            <a:ext cx="2438400" cy="1947865"/>
          </a:xfrm>
          <a:prstGeom prst="rect">
            <a:avLst/>
          </a:prstGeom>
          <a:noFill/>
          <a:ln w="9525">
            <a:noFill/>
            <a:miter lim="800000"/>
            <a:headEnd/>
            <a:tailEnd/>
          </a:ln>
          <a:effectLst/>
        </p:spPr>
      </p:pic>
      <p:sp>
        <p:nvSpPr>
          <p:cNvPr id="5" name="TextBox 10"/>
          <p:cNvSpPr txBox="1"/>
          <p:nvPr/>
        </p:nvSpPr>
        <p:spPr>
          <a:xfrm>
            <a:off x="3771900" y="3210580"/>
            <a:ext cx="16002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SUCCESS</a:t>
            </a:r>
            <a:endParaRPr lang="en-US" sz="2800" b="1" dirty="0"/>
          </a:p>
        </p:txBody>
      </p:sp>
      <p:sp>
        <p:nvSpPr>
          <p:cNvPr id="6" name="TextBox 11"/>
          <p:cNvSpPr txBox="1"/>
          <p:nvPr/>
        </p:nvSpPr>
        <p:spPr>
          <a:xfrm rot="3568709">
            <a:off x="5251670" y="3656989"/>
            <a:ext cx="233426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TECHNOLOGY</a:t>
            </a:r>
            <a:endParaRPr lang="en-US" sz="2800" b="1" dirty="0"/>
          </a:p>
        </p:txBody>
      </p:sp>
      <p:sp>
        <p:nvSpPr>
          <p:cNvPr id="7" name="TextBox 12"/>
          <p:cNvSpPr txBox="1"/>
          <p:nvPr/>
        </p:nvSpPr>
        <p:spPr>
          <a:xfrm>
            <a:off x="3876031" y="6334780"/>
            <a:ext cx="233426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PEOPLE</a:t>
            </a:r>
            <a:endParaRPr lang="en-US" sz="2800" b="1" dirty="0"/>
          </a:p>
        </p:txBody>
      </p:sp>
      <p:sp>
        <p:nvSpPr>
          <p:cNvPr id="8" name="TextBox 13"/>
          <p:cNvSpPr txBox="1"/>
          <p:nvPr/>
        </p:nvSpPr>
        <p:spPr>
          <a:xfrm rot="17891658">
            <a:off x="1786564" y="3405245"/>
            <a:ext cx="233426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PROCESS</a:t>
            </a:r>
            <a:endParaRPr lang="en-US" sz="2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438400"/>
            <a:ext cx="7772400" cy="1470025"/>
          </a:xfrm>
        </p:spPr>
        <p:txBody>
          <a:bodyPr>
            <a:normAutofit fontScale="90000"/>
          </a:bodyPr>
          <a:lstStyle/>
          <a:p>
            <a:r>
              <a:rPr lang="en-US" i="1" dirty="0"/>
              <a:t>(R)evolution of Retail – from the General Store to e-Commerce</a:t>
            </a:r>
            <a:br>
              <a:rPr lang="en-US" i="1"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Retail vs. Wholesale</a:t>
            </a:r>
            <a:br>
              <a:rPr lang="en-US" b="1" dirty="0"/>
            </a:br>
            <a:endParaRPr lang="en-US" dirty="0"/>
          </a:p>
        </p:txBody>
      </p:sp>
      <p:grpSp>
        <p:nvGrpSpPr>
          <p:cNvPr id="3" name="Group 2"/>
          <p:cNvGrpSpPr/>
          <p:nvPr/>
        </p:nvGrpSpPr>
        <p:grpSpPr>
          <a:xfrm>
            <a:off x="266700" y="2476500"/>
            <a:ext cx="8610600" cy="1905000"/>
            <a:chOff x="152400" y="2819400"/>
            <a:chExt cx="8610600" cy="1905000"/>
          </a:xfrm>
        </p:grpSpPr>
        <p:pic>
          <p:nvPicPr>
            <p:cNvPr id="4" name="Picture 3"/>
            <p:cNvPicPr>
              <a:picLocks noChangeAspect="1" noChangeArrowheads="1"/>
            </p:cNvPicPr>
            <p:nvPr/>
          </p:nvPicPr>
          <p:blipFill>
            <a:blip r:embed="rId2" cstate="print"/>
            <a:srcRect/>
            <a:stretch>
              <a:fillRect/>
            </a:stretch>
          </p:blipFill>
          <p:spPr bwMode="auto">
            <a:xfrm>
              <a:off x="152400" y="2850452"/>
              <a:ext cx="1600200" cy="1284173"/>
            </a:xfrm>
            <a:prstGeom prst="rect">
              <a:avLst/>
            </a:prstGeom>
            <a:noFill/>
            <a:ln w="9525">
              <a:noFill/>
              <a:miter lim="800000"/>
              <a:headEnd/>
              <a:tailEnd/>
            </a:ln>
            <a:effectLst/>
          </p:spPr>
        </p:pic>
        <p:sp>
          <p:nvSpPr>
            <p:cNvPr id="5" name="TextBox 18"/>
            <p:cNvSpPr txBox="1"/>
            <p:nvPr/>
          </p:nvSpPr>
          <p:spPr>
            <a:xfrm>
              <a:off x="152400" y="4343400"/>
              <a:ext cx="148200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Manufacturer</a:t>
              </a:r>
              <a:endParaRPr lang="en-US" dirty="0"/>
            </a:p>
          </p:txBody>
        </p:sp>
        <p:grpSp>
          <p:nvGrpSpPr>
            <p:cNvPr id="6" name="Group 5"/>
            <p:cNvGrpSpPr/>
            <p:nvPr/>
          </p:nvGrpSpPr>
          <p:grpSpPr>
            <a:xfrm>
              <a:off x="1905000" y="2819400"/>
              <a:ext cx="6858000" cy="1905000"/>
              <a:chOff x="1905000" y="2819400"/>
              <a:chExt cx="6858000" cy="1905000"/>
            </a:xfrm>
          </p:grpSpPr>
          <p:pic>
            <p:nvPicPr>
              <p:cNvPr id="7" name="Picture 6"/>
              <p:cNvPicPr>
                <a:picLocks noChangeAspect="1" noChangeArrowheads="1"/>
              </p:cNvPicPr>
              <p:nvPr/>
            </p:nvPicPr>
            <p:blipFill>
              <a:blip r:embed="rId3" cstate="print"/>
              <a:srcRect/>
              <a:stretch>
                <a:fillRect/>
              </a:stretch>
            </p:blipFill>
            <p:spPr bwMode="auto">
              <a:xfrm>
                <a:off x="7010400" y="2819400"/>
                <a:ext cx="1752600" cy="1372685"/>
              </a:xfrm>
              <a:prstGeom prst="rect">
                <a:avLst/>
              </a:prstGeom>
              <a:noFill/>
              <a:ln w="9525">
                <a:noFill/>
                <a:miter lim="800000"/>
                <a:headEnd/>
                <a:tailEnd/>
              </a:ln>
              <a:effectLst/>
            </p:spPr>
          </p:pic>
          <p:pic>
            <p:nvPicPr>
              <p:cNvPr id="8" name="Picture 7"/>
              <p:cNvPicPr>
                <a:picLocks noChangeAspect="1" noChangeArrowheads="1"/>
              </p:cNvPicPr>
              <p:nvPr/>
            </p:nvPicPr>
            <p:blipFill>
              <a:blip r:embed="rId4" cstate="print"/>
              <a:srcRect/>
              <a:stretch>
                <a:fillRect/>
              </a:stretch>
            </p:blipFill>
            <p:spPr bwMode="auto">
              <a:xfrm>
                <a:off x="4953000" y="2819400"/>
                <a:ext cx="1600200" cy="1279660"/>
              </a:xfrm>
              <a:prstGeom prst="rect">
                <a:avLst/>
              </a:prstGeom>
              <a:noFill/>
              <a:ln w="9525">
                <a:noFill/>
                <a:miter lim="800000"/>
                <a:headEnd/>
                <a:tailEnd/>
              </a:ln>
              <a:effectLst/>
            </p:spPr>
          </p:pic>
          <p:pic>
            <p:nvPicPr>
              <p:cNvPr id="9" name="Picture 8"/>
              <p:cNvPicPr>
                <a:picLocks noChangeAspect="1" noChangeArrowheads="1"/>
              </p:cNvPicPr>
              <p:nvPr/>
            </p:nvPicPr>
            <p:blipFill>
              <a:blip r:embed="rId5" cstate="print"/>
              <a:srcRect/>
              <a:stretch>
                <a:fillRect/>
              </a:stretch>
            </p:blipFill>
            <p:spPr bwMode="auto">
              <a:xfrm>
                <a:off x="2590800" y="2895600"/>
                <a:ext cx="1503351" cy="1182828"/>
              </a:xfrm>
              <a:prstGeom prst="rect">
                <a:avLst/>
              </a:prstGeom>
              <a:noFill/>
              <a:ln w="9525">
                <a:noFill/>
                <a:miter lim="800000"/>
                <a:headEnd/>
                <a:tailEnd/>
              </a:ln>
              <a:effectLst/>
            </p:spPr>
          </p:pic>
          <p:cxnSp>
            <p:nvCxnSpPr>
              <p:cNvPr id="10" name="Straight Arrow Connector 9"/>
              <p:cNvCxnSpPr/>
              <p:nvPr/>
            </p:nvCxnSpPr>
            <p:spPr>
              <a:xfrm>
                <a:off x="1905000" y="3505200"/>
                <a:ext cx="533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67200" y="3505200"/>
                <a:ext cx="533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629400" y="3505200"/>
                <a:ext cx="533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3" name="TextBox 19"/>
              <p:cNvSpPr txBox="1"/>
              <p:nvPr/>
            </p:nvSpPr>
            <p:spPr>
              <a:xfrm>
                <a:off x="2711737" y="4355068"/>
                <a:ext cx="125066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Wholesaler</a:t>
                </a:r>
                <a:endParaRPr lang="en-US" dirty="0"/>
              </a:p>
            </p:txBody>
          </p:sp>
          <p:sp>
            <p:nvSpPr>
              <p:cNvPr id="14" name="TextBox 20"/>
              <p:cNvSpPr txBox="1"/>
              <p:nvPr/>
            </p:nvSpPr>
            <p:spPr>
              <a:xfrm>
                <a:off x="5190046" y="4343400"/>
                <a:ext cx="90595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Retailer</a:t>
                </a:r>
                <a:endParaRPr lang="en-US" dirty="0"/>
              </a:p>
            </p:txBody>
          </p:sp>
          <p:sp>
            <p:nvSpPr>
              <p:cNvPr id="15" name="TextBox 21"/>
              <p:cNvSpPr txBox="1"/>
              <p:nvPr/>
            </p:nvSpPr>
            <p:spPr>
              <a:xfrm>
                <a:off x="7010400" y="4343400"/>
                <a:ext cx="109356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Customer</a:t>
                </a:r>
                <a:endParaRPr lang="en-US" dirty="0"/>
              </a:p>
            </p:txBody>
          </p:sp>
        </p:grpSp>
      </p:grpSp>
      <p:sp>
        <p:nvSpPr>
          <p:cNvPr id="16" name="Rectangle 15"/>
          <p:cNvSpPr/>
          <p:nvPr/>
        </p:nvSpPr>
        <p:spPr>
          <a:xfrm>
            <a:off x="3276600" y="4724400"/>
            <a:ext cx="2450351" cy="369332"/>
          </a:xfrm>
          <a:prstGeom prst="rect">
            <a:avLst/>
          </a:prstGeom>
        </p:spPr>
        <p:txBody>
          <a:bodyPr wrap="none">
            <a:spAutoFit/>
          </a:bodyPr>
          <a:lstStyle/>
          <a:p>
            <a:r>
              <a:rPr lang="en-US" dirty="0"/>
              <a:t>Channels of Distribution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Retail and Wholesale Defined</a:t>
            </a:r>
            <a:br>
              <a:rPr lang="en-US" b="1" dirty="0"/>
            </a:br>
            <a:r>
              <a:rPr lang="en-US" dirty="0"/>
              <a:t> </a:t>
            </a:r>
            <a:br>
              <a:rPr lang="en-US" dirty="0"/>
            </a:br>
            <a:r>
              <a:rPr lang="en-US" dirty="0"/>
              <a:t/>
            </a:r>
            <a:br>
              <a:rPr lang="en-US" dirty="0"/>
            </a:br>
            <a:endParaRPr lang="en-US" dirty="0"/>
          </a:p>
        </p:txBody>
      </p:sp>
      <p:sp>
        <p:nvSpPr>
          <p:cNvPr id="3" name="Rectangle 2"/>
          <p:cNvSpPr/>
          <p:nvPr/>
        </p:nvSpPr>
        <p:spPr>
          <a:xfrm>
            <a:off x="914400" y="1752600"/>
            <a:ext cx="7086600" cy="2862322"/>
          </a:xfrm>
          <a:prstGeom prst="rect">
            <a:avLst/>
          </a:prstGeom>
        </p:spPr>
        <p:txBody>
          <a:bodyPr wrap="square">
            <a:spAutoFit/>
          </a:bodyPr>
          <a:lstStyle/>
          <a:p>
            <a:r>
              <a:rPr lang="en-US" dirty="0" smtClean="0"/>
              <a:t>A retailer purchases goods or products in large quantities from manufacturers directly or through a wholesaler, and then sells smaller quantities to the consumer for a profit. Retailing can be done in either fixed locations like stores, markets and door-to-door, or by means of delivery (from a catalog or website).</a:t>
            </a:r>
          </a:p>
          <a:p>
            <a:r>
              <a:rPr lang="en-US" dirty="0" smtClean="0"/>
              <a:t/>
            </a:r>
            <a:br>
              <a:rPr lang="en-US" dirty="0" smtClean="0"/>
            </a:br>
            <a:r>
              <a:rPr lang="en-US" dirty="0" smtClean="0"/>
              <a:t>A wholesaler, on the other hand, is a business that buys large quantity of goods from various producers or vendors, stores and resells them to retailers. Wholesalers who carry only non-competing goods or lines are called distributors.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Retail Classifications and Types</a:t>
            </a:r>
            <a:br>
              <a:rPr lang="en-US" b="1" dirty="0"/>
            </a:br>
            <a:endParaRPr lang="en-US" dirty="0"/>
          </a:p>
        </p:txBody>
      </p:sp>
      <p:sp>
        <p:nvSpPr>
          <p:cNvPr id="102401" name="Rectangle 1"/>
          <p:cNvSpPr>
            <a:spLocks noChangeArrowheads="1"/>
          </p:cNvSpPr>
          <p:nvPr/>
        </p:nvSpPr>
        <p:spPr bwMode="auto">
          <a:xfrm>
            <a:off x="1066800" y="1389995"/>
            <a:ext cx="7239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ea typeface="Calibri" pitchFamily="34" charset="0"/>
                <a:cs typeface="Arial" pitchFamily="34" charset="0"/>
              </a:rPr>
              <a:t>Food products – Includes various food and beverage products.</a:t>
            </a:r>
            <a:endParaRPr kumimoji="0" lang="en-US" sz="2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ea typeface="Calibri" pitchFamily="34" charset="0"/>
                <a:cs typeface="Arial" pitchFamily="34" charset="0"/>
              </a:rPr>
              <a:t>Hard goods or durable goods - Includes appliances, electronics, furniture, sporting goods, etc. This type of goods doesn’t wear out quickly and provide utility over time.</a:t>
            </a:r>
            <a:endParaRPr kumimoji="0" lang="en-US" sz="2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ea typeface="Calibri" pitchFamily="34" charset="0"/>
                <a:cs typeface="Arial" pitchFamily="34" charset="0"/>
              </a:rPr>
              <a:t>Soft goods or consumables – Includes clothing, apparel, and other fabrics. These goods are consumed after one use or have a limited time period to use them.</a:t>
            </a:r>
            <a:endParaRPr kumimoji="0" lang="en-US" sz="28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History of Retail</a:t>
            </a:r>
            <a:br>
              <a:rPr lang="en-US" b="1" dirty="0"/>
            </a:br>
            <a:endParaRPr lang="en-US" dirty="0"/>
          </a:p>
        </p:txBody>
      </p:sp>
      <p:sp>
        <p:nvSpPr>
          <p:cNvPr id="3" name="Rectangle 2"/>
          <p:cNvSpPr/>
          <p:nvPr/>
        </p:nvSpPr>
        <p:spPr>
          <a:xfrm>
            <a:off x="1143000" y="1676400"/>
            <a:ext cx="6623608" cy="5693866"/>
          </a:xfrm>
          <a:prstGeom prst="rect">
            <a:avLst/>
          </a:prstGeom>
        </p:spPr>
        <p:txBody>
          <a:bodyPr wrap="square">
            <a:spAutoFit/>
          </a:bodyPr>
          <a:lstStyle/>
          <a:p>
            <a:pPr>
              <a:buSzPct val="75000"/>
              <a:buFont typeface="Wingdings" pitchFamily="2" charset="2"/>
              <a:buChar char=""/>
            </a:pPr>
            <a:r>
              <a:rPr lang="en-US" sz="2800" b="1" dirty="0"/>
              <a:t>Pre World War </a:t>
            </a:r>
            <a:r>
              <a:rPr lang="en-US" sz="2800" b="1" dirty="0" smtClean="0"/>
              <a:t>II</a:t>
            </a:r>
          </a:p>
          <a:p>
            <a:pPr>
              <a:buSzPct val="75000"/>
              <a:buFont typeface="Wingdings" pitchFamily="2" charset="2"/>
              <a:buChar char=""/>
            </a:pPr>
            <a:r>
              <a:rPr lang="en-US" sz="2800" b="1" dirty="0"/>
              <a:t>Retail Growth (1945-1975</a:t>
            </a:r>
            <a:r>
              <a:rPr lang="en-US" sz="2800" b="1" dirty="0" smtClean="0"/>
              <a:t>)</a:t>
            </a:r>
            <a:r>
              <a:rPr lang="en-US" sz="2800" b="1" dirty="0"/>
              <a:t> </a:t>
            </a:r>
            <a:endParaRPr lang="en-US" sz="2800" b="1" dirty="0" smtClean="0"/>
          </a:p>
          <a:p>
            <a:pPr>
              <a:buSzPct val="75000"/>
              <a:buFont typeface="Wingdings" pitchFamily="2" charset="2"/>
              <a:buChar char=""/>
            </a:pPr>
            <a:r>
              <a:rPr lang="en-US" sz="2800" b="1" dirty="0" smtClean="0"/>
              <a:t>Big </a:t>
            </a:r>
            <a:r>
              <a:rPr lang="en-US" sz="2800" b="1" dirty="0"/>
              <a:t>Box and Category Killers (1975-1990</a:t>
            </a:r>
            <a:r>
              <a:rPr lang="en-US" sz="2800" b="1" dirty="0" smtClean="0"/>
              <a:t>)</a:t>
            </a:r>
            <a:r>
              <a:rPr lang="en-US" sz="2800" b="1" dirty="0"/>
              <a:t> </a:t>
            </a:r>
            <a:endParaRPr lang="en-US" sz="2800" b="1" dirty="0" smtClean="0"/>
          </a:p>
          <a:p>
            <a:pPr>
              <a:buSzPct val="75000"/>
              <a:buFont typeface="Wingdings" pitchFamily="2" charset="2"/>
              <a:buChar char=""/>
            </a:pPr>
            <a:r>
              <a:rPr lang="en-US" sz="2800" b="1" dirty="0" smtClean="0"/>
              <a:t>Retail </a:t>
            </a:r>
            <a:r>
              <a:rPr lang="en-US" sz="2800" b="1" dirty="0"/>
              <a:t>Consolidation (1990-2000</a:t>
            </a:r>
            <a:r>
              <a:rPr lang="en-US" sz="2800" b="1" dirty="0" smtClean="0"/>
              <a:t>)</a:t>
            </a:r>
            <a:r>
              <a:rPr lang="en-US" sz="2800" b="1" dirty="0"/>
              <a:t> </a:t>
            </a:r>
            <a:endParaRPr lang="en-US" sz="2800" b="1" dirty="0" smtClean="0"/>
          </a:p>
          <a:p>
            <a:pPr>
              <a:buSzPct val="75000"/>
              <a:buFont typeface="Wingdings" pitchFamily="2" charset="2"/>
              <a:buChar char=""/>
            </a:pPr>
            <a:r>
              <a:rPr lang="en-US" sz="2800" b="1" dirty="0" smtClean="0"/>
              <a:t>The </a:t>
            </a:r>
            <a:r>
              <a:rPr lang="en-US" sz="2800" b="1" dirty="0"/>
              <a:t>21</a:t>
            </a:r>
            <a:r>
              <a:rPr lang="en-US" sz="2800" b="1" baseline="30000" dirty="0"/>
              <a:t>st</a:t>
            </a:r>
            <a:r>
              <a:rPr lang="en-US" sz="2800" b="1" dirty="0"/>
              <a:t> Century (2000-Present)</a:t>
            </a:r>
          </a:p>
          <a:p>
            <a:pPr>
              <a:buFont typeface="Wingdings" pitchFamily="2" charset="2"/>
              <a:buChar char=""/>
            </a:pPr>
            <a:endParaRPr lang="en-US" sz="2800" b="1" dirty="0"/>
          </a:p>
          <a:p>
            <a:pPr>
              <a:buFont typeface="Wingdings" pitchFamily="2" charset="2"/>
              <a:buChar char=""/>
            </a:pPr>
            <a:endParaRPr lang="en-US" sz="2800" b="1" dirty="0"/>
          </a:p>
          <a:p>
            <a:pPr>
              <a:buFont typeface="Wingdings" pitchFamily="2" charset="2"/>
              <a:buChar char=""/>
            </a:pPr>
            <a:endParaRPr lang="en-US" sz="2800" b="1" dirty="0" smtClean="0"/>
          </a:p>
          <a:p>
            <a:pPr>
              <a:buFont typeface="Wingdings" pitchFamily="2" charset="2"/>
              <a:buChar char=""/>
            </a:pPr>
            <a:endParaRPr lang="en-US" sz="2800" b="1" dirty="0" smtClean="0"/>
          </a:p>
          <a:p>
            <a:pPr>
              <a:buFont typeface="Wingdings" pitchFamily="2" charset="2"/>
              <a:buChar char=""/>
            </a:pPr>
            <a:endParaRPr lang="en-US" sz="2800" b="1" dirty="0" smtClean="0"/>
          </a:p>
          <a:p>
            <a:pPr>
              <a:buFont typeface="Wingdings" pitchFamily="2" charset="2"/>
              <a:buChar char=""/>
            </a:pPr>
            <a:endParaRPr lang="en-US" sz="2800" b="1" dirty="0"/>
          </a:p>
          <a:p>
            <a:pPr>
              <a:buFont typeface="Wingdings" pitchFamily="2" charset="2"/>
              <a:buChar char=""/>
            </a:pPr>
            <a:endParaRPr lang="en-US" sz="2800" b="1" dirty="0" smtClean="0"/>
          </a:p>
          <a:p>
            <a:pPr>
              <a:buFont typeface="Wingdings" pitchFamily="2" charset="2"/>
              <a:buChar char=""/>
            </a:pPr>
            <a:endParaRPr lang="en-US"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Retail’s Value in the Distribution Channel</a:t>
            </a:r>
            <a:br>
              <a:rPr lang="en-US" b="1" dirty="0"/>
            </a:br>
            <a:endParaRPr lang="en-US" dirty="0"/>
          </a:p>
        </p:txBody>
      </p:sp>
      <p:sp>
        <p:nvSpPr>
          <p:cNvPr id="3" name="Rectangle 2"/>
          <p:cNvSpPr/>
          <p:nvPr/>
        </p:nvSpPr>
        <p:spPr>
          <a:xfrm>
            <a:off x="2895600" y="2133600"/>
            <a:ext cx="2678362" cy="523220"/>
          </a:xfrm>
          <a:prstGeom prst="rect">
            <a:avLst/>
          </a:prstGeom>
        </p:spPr>
        <p:txBody>
          <a:bodyPr wrap="none">
            <a:spAutoFit/>
          </a:bodyPr>
          <a:lstStyle/>
          <a:p>
            <a:r>
              <a:rPr lang="en-US" sz="2800" b="1" dirty="0"/>
              <a:t>Value as a Utility</a:t>
            </a:r>
          </a:p>
        </p:txBody>
      </p:sp>
      <p:sp>
        <p:nvSpPr>
          <p:cNvPr id="100353" name="Rectangle 1"/>
          <p:cNvSpPr>
            <a:spLocks noChangeArrowheads="1"/>
          </p:cNvSpPr>
          <p:nvPr/>
        </p:nvSpPr>
        <p:spPr bwMode="auto">
          <a:xfrm>
            <a:off x="381000" y="3184269"/>
            <a:ext cx="8153400" cy="26468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Form Utility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Performed by the manufacturers (as well as third party logistics companies or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3PL</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that perform value added activities such as kitting and display assembly) making the products useful.</a:t>
            </a: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Time Utility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Having products available when needed.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Place Utility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Having items available where people want them.</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Possession Utility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Transfer ownership to the customer as easily as possible, including the extension of credit.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Information Utility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Opening two way flows between parties (i.e. customer and manufacturer).</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Service Utility - Providing fast, friendly service during and after the sale and teaching customers how to best use products. This is becoming one of the most important utilities offered by retailers.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Value as an Activity</a:t>
            </a:r>
            <a:br>
              <a:rPr lang="en-US" b="1" dirty="0"/>
            </a:br>
            <a:endParaRPr lang="en-US" dirty="0"/>
          </a:p>
        </p:txBody>
      </p:sp>
      <p:sp>
        <p:nvSpPr>
          <p:cNvPr id="99329" name="Rectangle 1"/>
          <p:cNvSpPr>
            <a:spLocks noChangeArrowheads="1"/>
          </p:cNvSpPr>
          <p:nvPr/>
        </p:nvSpPr>
        <p:spPr bwMode="auto">
          <a:xfrm>
            <a:off x="304800" y="1810435"/>
            <a:ext cx="8686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Assortment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Manufacturers produce a limited number of items whereas supermarkets can carry upwards of 50,000 items. Thus retailers are able to offer a wide assortment of products to consumers at one location.</a:t>
            </a:r>
          </a:p>
          <a:p>
            <a:pPr marL="0" marR="0" lvl="0" indent="0" algn="l" defTabSz="914400" rtl="0" eaLnBrk="1" fontAlgn="base" latinLnBrk="0" hangingPunct="1">
              <a:lnSpc>
                <a:spcPct val="100000"/>
              </a:lnSpc>
              <a:spcBef>
                <a:spcPct val="0"/>
              </a:spcBef>
              <a:spcAft>
                <a:spcPct val="0"/>
              </a:spcAft>
              <a:buClrTx/>
              <a:buSzTx/>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Sorting or Breaking Bulk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Manufacturers can achieve economies of scale in production and transportation costs by shipping in large quantities. When applicable, wholesalers offer in smaller quantities to retailers and in all cases, retailers offer in smaller quantities to consumers.</a:t>
            </a:r>
          </a:p>
          <a:p>
            <a:pPr marL="0" marR="0" lvl="0" indent="0" algn="l" defTabSz="914400" rtl="0" eaLnBrk="0" fontAlgn="base" latinLnBrk="0" hangingPunct="0">
              <a:lnSpc>
                <a:spcPct val="100000"/>
              </a:lnSpc>
              <a:spcBef>
                <a:spcPct val="0"/>
              </a:spcBef>
              <a:spcAft>
                <a:spcPct val="0"/>
              </a:spcAft>
              <a:buClrTx/>
              <a:buSzTx/>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Hold Inventory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Retailers hold inventory so that it is readily available to consumers who have limited space in their homes.</a:t>
            </a:r>
          </a:p>
          <a:p>
            <a:pPr marL="0" marR="0" lvl="0" indent="0" algn="l" defTabSz="914400" rtl="0" eaLnBrk="0" fontAlgn="base" latinLnBrk="0" hangingPunct="0">
              <a:lnSpc>
                <a:spcPct val="100000"/>
              </a:lnSpc>
              <a:spcBef>
                <a:spcPct val="0"/>
              </a:spcBef>
              <a:spcAft>
                <a:spcPct val="0"/>
              </a:spcAft>
              <a:buClrTx/>
              <a:buSzTx/>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Provide Services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Retailers provide value added services such as credit, displays to test, product demonstrations and sales people to answer questions.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Value Chain</a:t>
            </a:r>
            <a:br>
              <a:rPr lang="en-US" b="1" dirty="0"/>
            </a:br>
            <a:endParaRPr lang="en-US" dirty="0"/>
          </a:p>
        </p:txBody>
      </p:sp>
      <p:grpSp>
        <p:nvGrpSpPr>
          <p:cNvPr id="3" name="Group 2"/>
          <p:cNvGrpSpPr/>
          <p:nvPr/>
        </p:nvGrpSpPr>
        <p:grpSpPr>
          <a:xfrm>
            <a:off x="38100" y="2572435"/>
            <a:ext cx="9067800" cy="1713131"/>
            <a:chOff x="76200" y="3581400"/>
            <a:chExt cx="9067800" cy="1713131"/>
          </a:xfrm>
        </p:grpSpPr>
        <p:pic>
          <p:nvPicPr>
            <p:cNvPr id="4" name="Picture 3"/>
            <p:cNvPicPr>
              <a:picLocks noChangeAspect="1" noChangeArrowheads="1"/>
            </p:cNvPicPr>
            <p:nvPr/>
          </p:nvPicPr>
          <p:blipFill>
            <a:blip r:embed="rId2" cstate="print"/>
            <a:srcRect/>
            <a:stretch>
              <a:fillRect/>
            </a:stretch>
          </p:blipFill>
          <p:spPr bwMode="auto">
            <a:xfrm>
              <a:off x="76200" y="3581400"/>
              <a:ext cx="1391544" cy="785813"/>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a:stretch>
              <a:fillRect/>
            </a:stretch>
          </p:blipFill>
          <p:spPr bwMode="auto">
            <a:xfrm>
              <a:off x="3860802" y="3581400"/>
              <a:ext cx="1549398" cy="839400"/>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a:stretch>
              <a:fillRect/>
            </a:stretch>
          </p:blipFill>
          <p:spPr bwMode="auto">
            <a:xfrm>
              <a:off x="2057400" y="3581400"/>
              <a:ext cx="1484313" cy="838200"/>
            </a:xfrm>
            <a:prstGeom prst="rect">
              <a:avLst/>
            </a:prstGeom>
            <a:noFill/>
            <a:ln w="9525">
              <a:noFill/>
              <a:miter lim="800000"/>
              <a:headEnd/>
              <a:tailEnd/>
            </a:ln>
            <a:effectLst/>
          </p:spPr>
        </p:pic>
        <p:pic>
          <p:nvPicPr>
            <p:cNvPr id="7" name="Picture 6"/>
            <p:cNvPicPr>
              <a:picLocks noChangeAspect="1" noChangeArrowheads="1"/>
            </p:cNvPicPr>
            <p:nvPr/>
          </p:nvPicPr>
          <p:blipFill>
            <a:blip r:embed="rId5" cstate="print"/>
            <a:srcRect/>
            <a:stretch>
              <a:fillRect/>
            </a:stretch>
          </p:blipFill>
          <p:spPr bwMode="auto">
            <a:xfrm rot="10800000" flipV="1">
              <a:off x="5638800" y="3581400"/>
              <a:ext cx="1447800" cy="816033"/>
            </a:xfrm>
            <a:prstGeom prst="rect">
              <a:avLst/>
            </a:prstGeom>
            <a:noFill/>
            <a:ln w="9525">
              <a:noFill/>
              <a:miter lim="800000"/>
              <a:headEnd/>
              <a:tailEnd/>
            </a:ln>
            <a:effectLst/>
          </p:spPr>
        </p:pic>
        <p:pic>
          <p:nvPicPr>
            <p:cNvPr id="8" name="Picture 7"/>
            <p:cNvPicPr>
              <a:picLocks noChangeAspect="1" noChangeArrowheads="1"/>
            </p:cNvPicPr>
            <p:nvPr/>
          </p:nvPicPr>
          <p:blipFill>
            <a:blip r:embed="rId6" cstate="print"/>
            <a:srcRect/>
            <a:stretch>
              <a:fillRect/>
            </a:stretch>
          </p:blipFill>
          <p:spPr bwMode="auto">
            <a:xfrm>
              <a:off x="7484703" y="3581400"/>
              <a:ext cx="1659297" cy="918713"/>
            </a:xfrm>
            <a:prstGeom prst="rect">
              <a:avLst/>
            </a:prstGeom>
            <a:noFill/>
            <a:ln w="9525">
              <a:noFill/>
              <a:miter lim="800000"/>
              <a:headEnd/>
              <a:tailEnd/>
            </a:ln>
            <a:effectLst/>
          </p:spPr>
        </p:pic>
        <p:sp>
          <p:nvSpPr>
            <p:cNvPr id="9" name="TextBox 12"/>
            <p:cNvSpPr txBox="1"/>
            <p:nvPr/>
          </p:nvSpPr>
          <p:spPr>
            <a:xfrm>
              <a:off x="381000" y="4648200"/>
              <a:ext cx="973343"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Inbound</a:t>
              </a:r>
            </a:p>
            <a:p>
              <a:r>
                <a:rPr lang="en-US" dirty="0" smtClean="0"/>
                <a:t>Logistics</a:t>
              </a:r>
              <a:endParaRPr lang="en-US" dirty="0"/>
            </a:p>
          </p:txBody>
        </p:sp>
        <p:sp>
          <p:nvSpPr>
            <p:cNvPr id="10" name="TextBox 13"/>
            <p:cNvSpPr txBox="1"/>
            <p:nvPr/>
          </p:nvSpPr>
          <p:spPr>
            <a:xfrm>
              <a:off x="2209800" y="4648200"/>
              <a:ext cx="122136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Operations</a:t>
              </a:r>
              <a:endParaRPr lang="en-US" dirty="0"/>
            </a:p>
          </p:txBody>
        </p:sp>
        <p:sp>
          <p:nvSpPr>
            <p:cNvPr id="11" name="TextBox 14"/>
            <p:cNvSpPr txBox="1"/>
            <p:nvPr/>
          </p:nvSpPr>
          <p:spPr>
            <a:xfrm>
              <a:off x="4114800" y="4648200"/>
              <a:ext cx="1144865"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Outbound</a:t>
              </a:r>
            </a:p>
            <a:p>
              <a:r>
                <a:rPr lang="en-US" dirty="0" smtClean="0"/>
                <a:t>Logistics</a:t>
              </a:r>
              <a:endParaRPr lang="en-US" dirty="0"/>
            </a:p>
          </p:txBody>
        </p:sp>
        <p:sp>
          <p:nvSpPr>
            <p:cNvPr id="12" name="TextBox 15"/>
            <p:cNvSpPr txBox="1"/>
            <p:nvPr/>
          </p:nvSpPr>
          <p:spPr>
            <a:xfrm>
              <a:off x="5585995" y="4800600"/>
              <a:ext cx="188160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Sales &amp; Marketing</a:t>
              </a:r>
            </a:p>
          </p:txBody>
        </p:sp>
        <p:sp>
          <p:nvSpPr>
            <p:cNvPr id="13" name="TextBox 16"/>
            <p:cNvSpPr txBox="1"/>
            <p:nvPr/>
          </p:nvSpPr>
          <p:spPr>
            <a:xfrm>
              <a:off x="7848600" y="4800600"/>
              <a:ext cx="85844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Service</a:t>
              </a:r>
              <a:endParaRPr lang="en-US" dirty="0"/>
            </a:p>
          </p:txBody>
        </p:sp>
        <p:sp>
          <p:nvSpPr>
            <p:cNvPr id="14" name="Right Arrow 13"/>
            <p:cNvSpPr/>
            <p:nvPr/>
          </p:nvSpPr>
          <p:spPr>
            <a:xfrm>
              <a:off x="1676400" y="3886200"/>
              <a:ext cx="228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ight Arrow 14"/>
            <p:cNvSpPr/>
            <p:nvPr/>
          </p:nvSpPr>
          <p:spPr>
            <a:xfrm>
              <a:off x="3581400" y="3886200"/>
              <a:ext cx="228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ight Arrow 15"/>
            <p:cNvSpPr/>
            <p:nvPr/>
          </p:nvSpPr>
          <p:spPr>
            <a:xfrm>
              <a:off x="5334000" y="3886200"/>
              <a:ext cx="228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ight Arrow 16"/>
            <p:cNvSpPr/>
            <p:nvPr/>
          </p:nvSpPr>
          <p:spPr>
            <a:xfrm>
              <a:off x="7162800" y="3886200"/>
              <a:ext cx="228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98305" name="Rectangle 1"/>
          <p:cNvSpPr>
            <a:spLocks noChangeArrowheads="1"/>
          </p:cNvSpPr>
          <p:nvPr/>
        </p:nvSpPr>
        <p:spPr bwMode="auto">
          <a:xfrm>
            <a:off x="1600200" y="4617422"/>
            <a:ext cx="5638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Primary Value Chain Activities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362200"/>
            <a:ext cx="7772400" cy="1470025"/>
          </a:xfrm>
        </p:spPr>
        <p:txBody>
          <a:bodyPr>
            <a:normAutofit fontScale="90000"/>
          </a:bodyPr>
          <a:lstStyle/>
          <a:p>
            <a:r>
              <a:rPr lang="en-US" i="1" dirty="0"/>
              <a:t>The Lean Journey: from Goods to Services</a:t>
            </a:r>
            <a:br>
              <a:rPr lang="en-US" i="1" dirty="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lstStyle/>
          <a:p>
            <a:r>
              <a:rPr lang="en-US" b="1" dirty="0"/>
              <a:t>Evolution of Lean</a:t>
            </a:r>
            <a:br>
              <a:rPr lang="en-US" b="1" dirty="0"/>
            </a:br>
            <a:endParaRPr lang="en-US" dirty="0"/>
          </a:p>
        </p:txBody>
      </p:sp>
      <p:grpSp>
        <p:nvGrpSpPr>
          <p:cNvPr id="3" name="Group 2"/>
          <p:cNvGrpSpPr/>
          <p:nvPr/>
        </p:nvGrpSpPr>
        <p:grpSpPr>
          <a:xfrm>
            <a:off x="228600" y="1219200"/>
            <a:ext cx="8534400" cy="5486400"/>
            <a:chOff x="228600" y="609600"/>
            <a:chExt cx="8534400" cy="5486400"/>
          </a:xfrm>
        </p:grpSpPr>
        <p:sp>
          <p:nvSpPr>
            <p:cNvPr id="4" name="Right Arrow 3"/>
            <p:cNvSpPr/>
            <p:nvPr/>
          </p:nvSpPr>
          <p:spPr>
            <a:xfrm>
              <a:off x="381000" y="990600"/>
              <a:ext cx="1676400"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Artisan</a:t>
              </a:r>
              <a:endParaRPr lang="en-US" b="1" dirty="0"/>
            </a:p>
          </p:txBody>
        </p:sp>
        <p:sp>
          <p:nvSpPr>
            <p:cNvPr id="5" name="Right Arrow 4"/>
            <p:cNvSpPr/>
            <p:nvPr/>
          </p:nvSpPr>
          <p:spPr>
            <a:xfrm>
              <a:off x="2133600" y="1828800"/>
              <a:ext cx="1676400"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Industrial Revolution</a:t>
              </a:r>
              <a:endParaRPr lang="en-US" b="1" dirty="0"/>
            </a:p>
          </p:txBody>
        </p:sp>
        <p:sp>
          <p:nvSpPr>
            <p:cNvPr id="6" name="Right Arrow 5"/>
            <p:cNvSpPr/>
            <p:nvPr/>
          </p:nvSpPr>
          <p:spPr>
            <a:xfrm>
              <a:off x="3581400" y="2743200"/>
              <a:ext cx="1676400"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Mass Production</a:t>
              </a:r>
              <a:endParaRPr lang="en-US" b="1" dirty="0"/>
            </a:p>
          </p:txBody>
        </p:sp>
        <p:sp>
          <p:nvSpPr>
            <p:cNvPr id="7" name="Right Arrow 6"/>
            <p:cNvSpPr/>
            <p:nvPr/>
          </p:nvSpPr>
          <p:spPr>
            <a:xfrm>
              <a:off x="5257800" y="3505200"/>
              <a:ext cx="1676400"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Lean Production</a:t>
              </a:r>
              <a:endParaRPr lang="en-US" b="1" dirty="0"/>
            </a:p>
          </p:txBody>
        </p:sp>
        <p:sp>
          <p:nvSpPr>
            <p:cNvPr id="8" name="Right Arrow 7"/>
            <p:cNvSpPr/>
            <p:nvPr/>
          </p:nvSpPr>
          <p:spPr>
            <a:xfrm>
              <a:off x="6858000" y="4343400"/>
              <a:ext cx="1676400"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Mass </a:t>
              </a:r>
              <a:r>
                <a:rPr lang="en-US" sz="1400" b="1" dirty="0" smtClean="0"/>
                <a:t>Customization</a:t>
              </a:r>
              <a:endParaRPr lang="en-US" sz="1400" b="1" dirty="0"/>
            </a:p>
          </p:txBody>
        </p:sp>
        <p:sp>
          <p:nvSpPr>
            <p:cNvPr id="9" name="Rectangle 8"/>
            <p:cNvSpPr/>
            <p:nvPr/>
          </p:nvSpPr>
          <p:spPr>
            <a:xfrm>
              <a:off x="228600" y="609600"/>
              <a:ext cx="8534400" cy="5486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Manufacturers and Wholesalers Partner with Retailers</a:t>
            </a:r>
            <a:br>
              <a:rPr lang="en-US" b="1" dirty="0"/>
            </a:br>
            <a:endParaRPr lang="en-US" dirty="0"/>
          </a:p>
        </p:txBody>
      </p:sp>
      <p:sp>
        <p:nvSpPr>
          <p:cNvPr id="3" name="Rectangle 2"/>
          <p:cNvSpPr/>
          <p:nvPr/>
        </p:nvSpPr>
        <p:spPr>
          <a:xfrm>
            <a:off x="228600" y="1905000"/>
            <a:ext cx="8229600" cy="923330"/>
          </a:xfrm>
          <a:prstGeom prst="rect">
            <a:avLst/>
          </a:prstGeom>
        </p:spPr>
        <p:txBody>
          <a:bodyPr wrap="square">
            <a:spAutoFit/>
          </a:bodyPr>
          <a:lstStyle/>
          <a:p>
            <a:r>
              <a:rPr lang="en-US" dirty="0" smtClean="0"/>
              <a:t>Quick Response (QR) is </a:t>
            </a:r>
            <a:r>
              <a:rPr lang="en-US" dirty="0"/>
              <a:t>a Just-In-Time (JIT) inventory partnership strategy between suppliers and retailers of general merchandise involving supply techniques that allow retailers to change demand in response to fashion trends and seasonal sales variation. </a:t>
            </a:r>
          </a:p>
        </p:txBody>
      </p:sp>
      <p:sp>
        <p:nvSpPr>
          <p:cNvPr id="95233" name="Rectangle 1"/>
          <p:cNvSpPr>
            <a:spLocks noChangeArrowheads="1"/>
          </p:cNvSpPr>
          <p:nvPr/>
        </p:nvSpPr>
        <p:spPr bwMode="auto">
          <a:xfrm>
            <a:off x="228600" y="3192960"/>
            <a:ext cx="82296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Arial" pitchFamily="34" charset="0"/>
              </a:rPr>
              <a:t>QR is enabled by technologies such as: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ea typeface="Calibri" pitchFamily="34" charset="0"/>
                <a:cs typeface="Arial" pitchFamily="34" charset="0"/>
              </a:rPr>
              <a:t>Electronic Data Interchange (EDI) – A standardized format for businesses to exchange data electronically.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ea typeface="Calibri" pitchFamily="34" charset="0"/>
                <a:cs typeface="Arial" pitchFamily="34" charset="0"/>
              </a:rPr>
              <a:t>Bar Codes – An optical machine readable data relating to the item to which it is attached. Typically, a bar code contains the manufacturer and item code.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ea typeface="Calibri" pitchFamily="34" charset="0"/>
                <a:cs typeface="Arial" pitchFamily="34" charset="0"/>
              </a:rPr>
              <a:t>Radio Frequency Identification (RFID) – The wireless use of radio frequency (RF) signals to transfer a multitude of data to automatically identify and track tags attached to objects.</a:t>
            </a: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Lean Office </a:t>
            </a:r>
            <a:br>
              <a:rPr lang="en-US" b="1" dirty="0"/>
            </a:br>
            <a:endParaRPr lang="en-US" dirty="0"/>
          </a:p>
        </p:txBody>
      </p:sp>
      <p:sp>
        <p:nvSpPr>
          <p:cNvPr id="3" name="Rectangle 2"/>
          <p:cNvSpPr/>
          <p:nvPr/>
        </p:nvSpPr>
        <p:spPr>
          <a:xfrm>
            <a:off x="1066800" y="2590800"/>
            <a:ext cx="7162800" cy="3108543"/>
          </a:xfrm>
          <a:prstGeom prst="rect">
            <a:avLst/>
          </a:prstGeom>
        </p:spPr>
        <p:txBody>
          <a:bodyPr wrap="square">
            <a:spAutoFit/>
          </a:bodyPr>
          <a:lstStyle/>
          <a:p>
            <a:r>
              <a:rPr lang="en-US" sz="2800" dirty="0" smtClean="0"/>
              <a:t>Waste is everywhere </a:t>
            </a:r>
            <a:r>
              <a:rPr lang="en-US" sz="2800" dirty="0"/>
              <a:t>and that offices shared some of the same characteristics of manufacturing, such as batching, setups, equipment failure, standardized work, etc. In fact, as much as 60 to 80 percent of a product or service lead time can be found in the office environment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Lean Supply Chain and Logistics Management </a:t>
            </a:r>
            <a:br>
              <a:rPr lang="en-US" b="1" dirty="0"/>
            </a:br>
            <a:endParaRPr lang="en-US" dirty="0"/>
          </a:p>
        </p:txBody>
      </p:sp>
      <p:grpSp>
        <p:nvGrpSpPr>
          <p:cNvPr id="3" name="Group 2"/>
          <p:cNvGrpSpPr/>
          <p:nvPr/>
        </p:nvGrpSpPr>
        <p:grpSpPr>
          <a:xfrm>
            <a:off x="2819400" y="1943100"/>
            <a:ext cx="3505200" cy="2971800"/>
            <a:chOff x="2743200" y="1752600"/>
            <a:chExt cx="3505200" cy="2971800"/>
          </a:xfrm>
        </p:grpSpPr>
        <p:sp>
          <p:nvSpPr>
            <p:cNvPr id="4" name="Oval 3"/>
            <p:cNvSpPr/>
            <p:nvPr/>
          </p:nvSpPr>
          <p:spPr>
            <a:xfrm>
              <a:off x="3200400" y="1981200"/>
              <a:ext cx="2667000" cy="251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Oval 4"/>
            <p:cNvSpPr/>
            <p:nvPr/>
          </p:nvSpPr>
          <p:spPr>
            <a:xfrm>
              <a:off x="4114800" y="1752600"/>
              <a:ext cx="8382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000" dirty="0" smtClean="0">
                  <a:solidFill>
                    <a:schemeClr val="tx1"/>
                  </a:solidFill>
                </a:rPr>
                <a:t>Virtual</a:t>
              </a:r>
              <a:endParaRPr lang="en-US" sz="1000" dirty="0">
                <a:solidFill>
                  <a:schemeClr val="tx1"/>
                </a:solidFill>
              </a:endParaRPr>
            </a:p>
          </p:txBody>
        </p:sp>
        <p:sp>
          <p:nvSpPr>
            <p:cNvPr id="6" name="Oval 5"/>
            <p:cNvSpPr/>
            <p:nvPr/>
          </p:nvSpPr>
          <p:spPr>
            <a:xfrm>
              <a:off x="2743200" y="2819400"/>
              <a:ext cx="8382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 name="Oval 6"/>
            <p:cNvSpPr/>
            <p:nvPr/>
          </p:nvSpPr>
          <p:spPr>
            <a:xfrm>
              <a:off x="4114800" y="2819400"/>
              <a:ext cx="8382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cxnSp>
          <p:nvCxnSpPr>
            <p:cNvPr id="8" name="Straight Arrow Connector 7"/>
            <p:cNvCxnSpPr>
              <a:stCxn id="5" idx="4"/>
              <a:endCxn id="7" idx="0"/>
            </p:cNvCxnSpPr>
            <p:nvPr/>
          </p:nvCxnSpPr>
          <p:spPr>
            <a:xfrm>
              <a:off x="4533900" y="2514600"/>
              <a:ext cx="0" cy="3048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519450" y="3602420"/>
              <a:ext cx="0" cy="3048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029200" y="3200400"/>
              <a:ext cx="3048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657600" y="3200400"/>
              <a:ext cx="3048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20"/>
            <p:cNvSpPr txBox="1"/>
            <p:nvPr/>
          </p:nvSpPr>
          <p:spPr>
            <a:xfrm>
              <a:off x="4239228" y="2895600"/>
              <a:ext cx="561372"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smtClean="0"/>
                <a:t>Agile</a:t>
              </a:r>
            </a:p>
            <a:p>
              <a:pPr algn="ctr"/>
              <a:r>
                <a:rPr lang="en-US" sz="1000" dirty="0" smtClean="0"/>
                <a:t> Supply</a:t>
              </a:r>
            </a:p>
            <a:p>
              <a:pPr algn="ctr"/>
              <a:r>
                <a:rPr lang="en-US" sz="1000" dirty="0" smtClean="0"/>
                <a:t> Chain</a:t>
              </a:r>
              <a:endParaRPr lang="en-US" sz="1000" dirty="0"/>
            </a:p>
          </p:txBody>
        </p:sp>
        <p:sp>
          <p:nvSpPr>
            <p:cNvPr id="13" name="Oval 12"/>
            <p:cNvSpPr/>
            <p:nvPr/>
          </p:nvSpPr>
          <p:spPr>
            <a:xfrm>
              <a:off x="5410200" y="2819400"/>
              <a:ext cx="8382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Oval 13"/>
            <p:cNvSpPr/>
            <p:nvPr/>
          </p:nvSpPr>
          <p:spPr>
            <a:xfrm>
              <a:off x="4114800" y="3962400"/>
              <a:ext cx="8382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5" name="TextBox 23"/>
            <p:cNvSpPr txBox="1"/>
            <p:nvPr/>
          </p:nvSpPr>
          <p:spPr>
            <a:xfrm>
              <a:off x="5460810" y="2971800"/>
              <a:ext cx="764954"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smtClean="0"/>
                <a:t>Process </a:t>
              </a:r>
            </a:p>
            <a:p>
              <a:pPr algn="ctr"/>
              <a:r>
                <a:rPr lang="en-US" sz="1000" dirty="0" smtClean="0"/>
                <a:t>Integration</a:t>
              </a:r>
              <a:endParaRPr lang="en-US" sz="1000" dirty="0"/>
            </a:p>
          </p:txBody>
        </p:sp>
        <p:sp>
          <p:nvSpPr>
            <p:cNvPr id="16" name="TextBox 24"/>
            <p:cNvSpPr txBox="1"/>
            <p:nvPr/>
          </p:nvSpPr>
          <p:spPr>
            <a:xfrm>
              <a:off x="4215104" y="4171890"/>
              <a:ext cx="665567"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smtClean="0"/>
                <a:t>Network </a:t>
              </a:r>
            </a:p>
            <a:p>
              <a:pPr algn="ctr"/>
              <a:r>
                <a:rPr lang="en-US" sz="1000" dirty="0" smtClean="0"/>
                <a:t>Based</a:t>
              </a:r>
              <a:endParaRPr lang="en-US" sz="1000" dirty="0"/>
            </a:p>
          </p:txBody>
        </p:sp>
        <p:sp>
          <p:nvSpPr>
            <p:cNvPr id="17" name="TextBox 25"/>
            <p:cNvSpPr txBox="1"/>
            <p:nvPr/>
          </p:nvSpPr>
          <p:spPr>
            <a:xfrm>
              <a:off x="2819400" y="2971800"/>
              <a:ext cx="647934"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smtClean="0"/>
                <a:t>Market</a:t>
              </a:r>
            </a:p>
            <a:p>
              <a:pPr algn="ctr"/>
              <a:r>
                <a:rPr lang="en-US" sz="1000" dirty="0" smtClean="0"/>
                <a:t>Sensitive</a:t>
              </a:r>
              <a:endParaRPr lang="en-US" sz="1000" dirty="0"/>
            </a:p>
          </p:txBody>
        </p:sp>
      </p:grpSp>
      <p:sp>
        <p:nvSpPr>
          <p:cNvPr id="18" name="Rectangle 17"/>
          <p:cNvSpPr/>
          <p:nvPr/>
        </p:nvSpPr>
        <p:spPr>
          <a:xfrm>
            <a:off x="2819400" y="5410200"/>
            <a:ext cx="3733201" cy="369332"/>
          </a:xfrm>
          <a:prstGeom prst="rect">
            <a:avLst/>
          </a:prstGeom>
        </p:spPr>
        <p:txBody>
          <a:bodyPr wrap="none">
            <a:spAutoFit/>
          </a:bodyPr>
          <a:lstStyle/>
          <a:p>
            <a:r>
              <a:rPr lang="en-US" dirty="0"/>
              <a:t>Foundations for an Agile Supply Chain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33600"/>
            <a:ext cx="7772400" cy="1470025"/>
          </a:xfrm>
        </p:spPr>
        <p:txBody>
          <a:bodyPr>
            <a:normAutofit fontScale="90000"/>
          </a:bodyPr>
          <a:lstStyle/>
          <a:p>
            <a:r>
              <a:rPr lang="en-US" i="1" dirty="0"/>
              <a:t>Lean Retail and Wholesale – early signs of promise</a:t>
            </a:r>
            <a:br>
              <a:rPr lang="en-US" i="1" dirty="0"/>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Plan </a:t>
            </a:r>
            <a:r>
              <a:rPr lang="en-US" b="1" dirty="0"/>
              <a:t/>
            </a:r>
            <a:br>
              <a:rPr lang="en-US" b="1" dirty="0"/>
            </a:br>
            <a:endParaRPr lang="en-US" dirty="0"/>
          </a:p>
        </p:txBody>
      </p:sp>
      <p:sp>
        <p:nvSpPr>
          <p:cNvPr id="90113" name="Rectangle 1"/>
          <p:cNvSpPr>
            <a:spLocks noChangeArrowheads="1"/>
          </p:cNvSpPr>
          <p:nvPr/>
        </p:nvSpPr>
        <p:spPr bwMode="auto">
          <a:xfrm>
            <a:off x="533400" y="1868269"/>
            <a:ext cx="82296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Walmart</a:t>
            </a:r>
            <a:r>
              <a:rPr kumimoji="0" lang="en-US" sz="2800" b="0" i="0" u="none" strike="noStrike" cap="none" normalizeH="0" baseline="0" dirty="0" err="1" smtClean="0">
                <a:ln>
                  <a:noFill/>
                </a:ln>
                <a:solidFill>
                  <a:schemeClr val="tx1"/>
                </a:solidFill>
                <a:effectLst/>
                <a:latin typeface="Calibri"/>
                <a:ea typeface="Calibri" pitchFamily="34" charset="0"/>
                <a:cs typeface="Arial" pitchFamily="34" charset="0"/>
              </a:rPr>
              <a:t>’</a:t>
            </a:r>
            <a:r>
              <a:rPr kumimoji="0" lang="en-US" sz="28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a:t>
            </a: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Retail Link program,</a:t>
            </a:r>
            <a:r>
              <a:rPr kumimoji="0" lang="en-US" sz="2800" b="0" i="0" u="none" strike="noStrike" cap="none" normalizeH="0" dirty="0" smtClean="0">
                <a:ln>
                  <a:noFill/>
                </a:ln>
                <a:solidFill>
                  <a:schemeClr val="tx1"/>
                </a:solidFill>
                <a:effectLst/>
                <a:latin typeface="Arial" pitchFamily="34" charset="0"/>
                <a:ea typeface="Calibri" pitchFamily="34" charset="0"/>
                <a:cs typeface="Arial" pitchFamily="34" charset="0"/>
              </a:rPr>
              <a:t> s</a:t>
            </a: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tarted in 1992,</a:t>
            </a:r>
            <a:r>
              <a:rPr kumimoji="0" lang="en-US" sz="28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is a system designed to strengthen supplier partnerships. The system provides vendors information on sale trends and inventory levels.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Source/Make</a:t>
            </a:r>
            <a:br>
              <a:rPr lang="en-US" b="1" dirty="0"/>
            </a:br>
            <a:endParaRPr lang="en-US" dirty="0"/>
          </a:p>
        </p:txBody>
      </p:sp>
      <p:sp>
        <p:nvSpPr>
          <p:cNvPr id="3" name="Rectangle 2"/>
          <p:cNvSpPr/>
          <p:nvPr/>
        </p:nvSpPr>
        <p:spPr>
          <a:xfrm>
            <a:off x="381000" y="1371600"/>
            <a:ext cx="8305800" cy="5632311"/>
          </a:xfrm>
          <a:prstGeom prst="rect">
            <a:avLst/>
          </a:prstGeom>
        </p:spPr>
        <p:txBody>
          <a:bodyPr wrap="square">
            <a:spAutoFit/>
          </a:bodyPr>
          <a:lstStyle/>
          <a:p>
            <a:pPr>
              <a:buFont typeface="Wingdings" pitchFamily="2" charset="2"/>
              <a:buChar char="q"/>
            </a:pPr>
            <a:r>
              <a:rPr lang="en-US" sz="2400" dirty="0"/>
              <a:t>Efficient Consumer Response (ECR) programs were implemented at numerous grocery chains throughout the 1990’s including H.E. Butt, Shop-Rite and Spartan </a:t>
            </a:r>
            <a:r>
              <a:rPr lang="en-US" sz="2400" dirty="0" smtClean="0"/>
              <a:t>Stores</a:t>
            </a:r>
            <a:r>
              <a:rPr lang="en-US" sz="2400" dirty="0"/>
              <a:t> </a:t>
            </a:r>
            <a:endParaRPr lang="en-US" sz="2400" dirty="0" smtClean="0"/>
          </a:p>
          <a:p>
            <a:pPr>
              <a:buFont typeface="Wingdings" pitchFamily="2" charset="2"/>
              <a:buChar char="q"/>
            </a:pPr>
            <a:endParaRPr lang="en-US" sz="2400" dirty="0"/>
          </a:p>
          <a:p>
            <a:pPr>
              <a:buFont typeface="Wingdings" pitchFamily="2" charset="2"/>
              <a:buChar char="q"/>
            </a:pPr>
            <a:r>
              <a:rPr lang="en-US" sz="2400" dirty="0" smtClean="0"/>
              <a:t>Quick </a:t>
            </a:r>
            <a:r>
              <a:rPr lang="en-US" sz="2400" dirty="0"/>
              <a:t>Response (QR) programs were successfully implemented at numerous Apparel and Mass Merchandisers such as Dillard’s, Kmart, and J.C. Penney</a:t>
            </a:r>
            <a:r>
              <a:rPr lang="en-US" sz="2400" dirty="0" smtClean="0"/>
              <a:t> </a:t>
            </a:r>
          </a:p>
          <a:p>
            <a:endParaRPr lang="en-US" sz="2400" dirty="0" smtClean="0"/>
          </a:p>
          <a:p>
            <a:pPr>
              <a:buFont typeface="Wingdings" pitchFamily="2" charset="2"/>
              <a:buChar char="q"/>
            </a:pPr>
            <a:r>
              <a:rPr lang="en-US" sz="2400" dirty="0"/>
              <a:t>Various pilot CPFR projects which included retailers such as </a:t>
            </a:r>
            <a:r>
              <a:rPr lang="en-US" sz="2400" dirty="0" err="1"/>
              <a:t>Wegmans</a:t>
            </a:r>
            <a:r>
              <a:rPr lang="en-US" sz="2400" dirty="0"/>
              <a:t>, Kmart, Walmart, Target, Tesco, Meijer and </a:t>
            </a:r>
            <a:r>
              <a:rPr lang="en-US" sz="2400" dirty="0" err="1"/>
              <a:t>Sainsburys</a:t>
            </a:r>
            <a:r>
              <a:rPr lang="en-US" sz="2400" dirty="0"/>
              <a:t> achieved 30% - 40% improvements in forecast accuracy, significant increases in customer service, sales increase between 15% and 60%, and reductions in days of supply of 15% - 20%.</a:t>
            </a:r>
          </a:p>
          <a:p>
            <a:pPr>
              <a:buFont typeface="Wingdings" pitchFamily="2" charset="2"/>
              <a:buChar char="q"/>
            </a:pPr>
            <a:endParaRPr lang="en-US" sz="2400" dirty="0" smtClean="0"/>
          </a:p>
          <a:p>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438400"/>
            <a:ext cx="7772400" cy="1470025"/>
          </a:xfrm>
        </p:spPr>
        <p:txBody>
          <a:bodyPr>
            <a:normAutofit fontScale="90000"/>
          </a:bodyPr>
          <a:lstStyle/>
          <a:p>
            <a:r>
              <a:rPr lang="en-US" b="1" i="1" dirty="0"/>
              <a:t>Thinking Lean</a:t>
            </a:r>
            <a:r>
              <a:rPr lang="en-US" i="1" dirty="0"/>
              <a:t>: Basic Lean Concepts and Tools – Building a Solid Foundation</a:t>
            </a:r>
            <a:br>
              <a:rPr lang="en-US" i="1" dirty="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Eight Wastes</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TextBox 4"/>
          <p:cNvSpPr txBox="1"/>
          <p:nvPr/>
        </p:nvSpPr>
        <p:spPr>
          <a:xfrm>
            <a:off x="990600" y="1981200"/>
            <a:ext cx="5981637" cy="3785652"/>
          </a:xfrm>
          <a:prstGeom prst="rect">
            <a:avLst/>
          </a:prstGeom>
          <a:noFill/>
        </p:spPr>
        <p:txBody>
          <a:bodyPr wrap="none" rtlCol="0">
            <a:spAutoFit/>
          </a:bodyPr>
          <a:lstStyle/>
          <a:p>
            <a:r>
              <a:rPr lang="en-US" sz="2400" b="1" dirty="0" smtClean="0"/>
              <a:t>T.I.M.  W.O.O.D.</a:t>
            </a:r>
          </a:p>
          <a:p>
            <a:endParaRPr lang="en-US" sz="2400" dirty="0" smtClean="0"/>
          </a:p>
          <a:p>
            <a:pPr marL="342900" indent="-342900">
              <a:buFont typeface="+mj-lt"/>
              <a:buAutoNum type="arabicPeriod"/>
            </a:pPr>
            <a:r>
              <a:rPr lang="en-US" sz="2400" dirty="0" smtClean="0"/>
              <a:t>unnecessary </a:t>
            </a:r>
            <a:r>
              <a:rPr lang="en-US" sz="2400" b="1" dirty="0"/>
              <a:t>T</a:t>
            </a:r>
            <a:r>
              <a:rPr lang="en-US" sz="2400" dirty="0"/>
              <a:t>ransportation </a:t>
            </a:r>
            <a:r>
              <a:rPr lang="en-US" sz="2400" dirty="0" smtClean="0"/>
              <a:t>(or Movement)</a:t>
            </a:r>
          </a:p>
          <a:p>
            <a:pPr marL="342900" indent="-342900">
              <a:buFont typeface="+mj-lt"/>
              <a:buAutoNum type="arabicPeriod"/>
            </a:pPr>
            <a:r>
              <a:rPr lang="en-US" sz="2400" b="1" dirty="0" smtClean="0"/>
              <a:t>I</a:t>
            </a:r>
            <a:r>
              <a:rPr lang="en-US" sz="2400" dirty="0" smtClean="0"/>
              <a:t>nventory</a:t>
            </a:r>
          </a:p>
          <a:p>
            <a:pPr marL="342900" indent="-342900">
              <a:buFont typeface="+mj-lt"/>
              <a:buAutoNum type="arabicPeriod"/>
            </a:pPr>
            <a:r>
              <a:rPr lang="en-US" sz="2400" dirty="0" smtClean="0"/>
              <a:t>excess </a:t>
            </a:r>
            <a:r>
              <a:rPr lang="en-US" sz="2400" b="1" dirty="0" smtClean="0"/>
              <a:t>M</a:t>
            </a:r>
            <a:r>
              <a:rPr lang="en-US" sz="2400" dirty="0" smtClean="0"/>
              <a:t>otion</a:t>
            </a:r>
          </a:p>
          <a:p>
            <a:pPr marL="342900" indent="-342900">
              <a:buFont typeface="+mj-lt"/>
              <a:buAutoNum type="arabicPeriod"/>
            </a:pPr>
            <a:r>
              <a:rPr lang="en-US" sz="2400" b="1" dirty="0" smtClean="0"/>
              <a:t>W</a:t>
            </a:r>
            <a:r>
              <a:rPr lang="en-US" sz="2400" dirty="0" smtClean="0"/>
              <a:t>aiting</a:t>
            </a:r>
          </a:p>
          <a:p>
            <a:pPr marL="342900" indent="-342900">
              <a:buFont typeface="+mj-lt"/>
              <a:buAutoNum type="arabicPeriod"/>
            </a:pPr>
            <a:r>
              <a:rPr lang="en-US" sz="2400" b="1" dirty="0" smtClean="0"/>
              <a:t>O</a:t>
            </a:r>
            <a:r>
              <a:rPr lang="en-US" sz="2400" dirty="0" smtClean="0"/>
              <a:t>ver production</a:t>
            </a:r>
          </a:p>
          <a:p>
            <a:pPr marL="342900" indent="-342900">
              <a:buFont typeface="+mj-lt"/>
              <a:buAutoNum type="arabicPeriod"/>
            </a:pPr>
            <a:r>
              <a:rPr lang="en-US" sz="2400" b="1" dirty="0" smtClean="0"/>
              <a:t>O</a:t>
            </a:r>
            <a:r>
              <a:rPr lang="en-US" sz="2400" dirty="0" smtClean="0"/>
              <a:t>ver processing</a:t>
            </a:r>
          </a:p>
          <a:p>
            <a:pPr marL="342900" indent="-342900">
              <a:buFont typeface="+mj-lt"/>
              <a:buAutoNum type="arabicPeriod"/>
            </a:pPr>
            <a:r>
              <a:rPr lang="en-US" sz="2400" b="1" dirty="0" smtClean="0"/>
              <a:t>D</a:t>
            </a:r>
            <a:r>
              <a:rPr lang="en-US" sz="2400" dirty="0" smtClean="0"/>
              <a:t>efects </a:t>
            </a:r>
            <a:r>
              <a:rPr lang="en-US" sz="2400" dirty="0"/>
              <a:t>or </a:t>
            </a:r>
            <a:r>
              <a:rPr lang="en-US" sz="2400" dirty="0" smtClean="0"/>
              <a:t>Errors</a:t>
            </a:r>
            <a:endParaRPr lang="en-US" sz="2400" dirty="0"/>
          </a:p>
          <a:p>
            <a:pPr marL="457200" indent="-457200">
              <a:buFont typeface="+mj-lt"/>
              <a:buAutoNum type="arabicPeriod"/>
            </a:pPr>
            <a:r>
              <a:rPr lang="en-US" sz="2400" dirty="0" smtClean="0"/>
              <a:t>Plus </a:t>
            </a:r>
            <a:r>
              <a:rPr lang="en-US" sz="2400" u="sng" dirty="0" smtClean="0"/>
              <a:t>Behavior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0"/>
            <a:ext cx="7772400" cy="1470025"/>
          </a:xfrm>
        </p:spPr>
        <p:txBody>
          <a:bodyPr>
            <a:normAutofit/>
          </a:bodyPr>
          <a:lstStyle/>
          <a:p>
            <a:r>
              <a:rPr lang="en-US" dirty="0" smtClean="0"/>
              <a:t>Inventory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4114800" y="1066800"/>
            <a:ext cx="990600" cy="1066800"/>
          </a:xfrm>
          <a:prstGeom prst="rect">
            <a:avLst/>
          </a:prstGeom>
          <a:noFill/>
          <a:ln w="9525">
            <a:noFill/>
            <a:miter lim="800000"/>
            <a:headEnd/>
            <a:tailEnd/>
          </a:ln>
        </p:spPr>
      </p:pic>
      <p:grpSp>
        <p:nvGrpSpPr>
          <p:cNvPr id="3" name="Group 5"/>
          <p:cNvGrpSpPr/>
          <p:nvPr/>
        </p:nvGrpSpPr>
        <p:grpSpPr>
          <a:xfrm>
            <a:off x="2262612" y="2129828"/>
            <a:ext cx="4671588" cy="4499572"/>
            <a:chOff x="2438400" y="914400"/>
            <a:chExt cx="4671588" cy="4499572"/>
          </a:xfrm>
        </p:grpSpPr>
        <p:pic>
          <p:nvPicPr>
            <p:cNvPr id="7" name="Picture 6" descr="C:\Documents and Settings\Compaq_Administrator\Local Settings\Temporary Internet Files\Content.IE5\JWM6IZ69\MC900100932[1].wmf"/>
            <p:cNvPicPr>
              <a:picLocks noChangeAspect="1" noChangeArrowheads="1"/>
            </p:cNvPicPr>
            <p:nvPr/>
          </p:nvPicPr>
          <p:blipFill>
            <a:blip r:embed="rId3" cstate="print"/>
            <a:srcRect/>
            <a:stretch>
              <a:fillRect/>
            </a:stretch>
          </p:blipFill>
          <p:spPr bwMode="auto">
            <a:xfrm>
              <a:off x="2438400" y="914400"/>
              <a:ext cx="4671588" cy="4499572"/>
            </a:xfrm>
            <a:prstGeom prst="rect">
              <a:avLst/>
            </a:prstGeom>
            <a:noFill/>
          </p:spPr>
        </p:pic>
        <p:pic>
          <p:nvPicPr>
            <p:cNvPr id="8" name="Picture 7" descr="C:\Documents and Settings\Compaq_Administrator\Local Settings\Temporary Internet Files\Content.IE5\13612XIA\MC900329216[1].wmf"/>
            <p:cNvPicPr>
              <a:picLocks noChangeAspect="1" noChangeArrowheads="1"/>
            </p:cNvPicPr>
            <p:nvPr/>
          </p:nvPicPr>
          <p:blipFill>
            <a:blip r:embed="rId4" cstate="print"/>
            <a:srcRect/>
            <a:stretch>
              <a:fillRect/>
            </a:stretch>
          </p:blipFill>
          <p:spPr bwMode="auto">
            <a:xfrm>
              <a:off x="4191000" y="2209800"/>
              <a:ext cx="1804657" cy="1297663"/>
            </a:xfrm>
            <a:prstGeom prst="rect">
              <a:avLst/>
            </a:prstGeom>
            <a:noFill/>
          </p:spPr>
        </p:pic>
        <p:sp>
          <p:nvSpPr>
            <p:cNvPr id="9" name="TextBox 26"/>
            <p:cNvSpPr txBox="1"/>
            <p:nvPr/>
          </p:nvSpPr>
          <p:spPr>
            <a:xfrm>
              <a:off x="3810000" y="3807321"/>
              <a:ext cx="609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SCRAP</a:t>
              </a:r>
              <a:endParaRPr lang="en-US" sz="1200" b="1" dirty="0"/>
            </a:p>
          </p:txBody>
        </p:sp>
        <p:sp>
          <p:nvSpPr>
            <p:cNvPr id="10" name="TextBox 27"/>
            <p:cNvSpPr txBox="1"/>
            <p:nvPr/>
          </p:nvSpPr>
          <p:spPr>
            <a:xfrm>
              <a:off x="6324600" y="3886200"/>
              <a:ext cx="553357"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t>SETUP </a:t>
              </a:r>
            </a:p>
            <a:p>
              <a:r>
                <a:rPr lang="en-US" sz="1000" b="1" dirty="0" smtClean="0"/>
                <a:t>TIME</a:t>
              </a:r>
              <a:endParaRPr lang="en-US" sz="1000" b="1" dirty="0"/>
            </a:p>
          </p:txBody>
        </p:sp>
        <p:sp>
          <p:nvSpPr>
            <p:cNvPr id="11" name="TextBox 28"/>
            <p:cNvSpPr txBox="1"/>
            <p:nvPr/>
          </p:nvSpPr>
          <p:spPr>
            <a:xfrm>
              <a:off x="4069080" y="4309050"/>
              <a:ext cx="774571"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t>QUALITY</a:t>
              </a:r>
            </a:p>
            <a:p>
              <a:r>
                <a:rPr lang="en-US" sz="1000" b="1" dirty="0" smtClean="0"/>
                <a:t>PROBLEMS</a:t>
              </a:r>
              <a:endParaRPr lang="en-US" sz="1000" b="1" dirty="0"/>
            </a:p>
          </p:txBody>
        </p:sp>
        <p:sp>
          <p:nvSpPr>
            <p:cNvPr id="12" name="TextBox 29"/>
            <p:cNvSpPr txBox="1"/>
            <p:nvPr/>
          </p:nvSpPr>
          <p:spPr>
            <a:xfrm>
              <a:off x="4800600" y="3886200"/>
              <a:ext cx="553357"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t>DOWN</a:t>
              </a:r>
            </a:p>
            <a:p>
              <a:r>
                <a:rPr lang="en-US" sz="1000" b="1" dirty="0" smtClean="0"/>
                <a:t>TIME</a:t>
              </a:r>
              <a:endParaRPr lang="en-US" sz="1000" b="1" dirty="0"/>
            </a:p>
          </p:txBody>
        </p:sp>
        <p:sp>
          <p:nvSpPr>
            <p:cNvPr id="13" name="TextBox 30"/>
            <p:cNvSpPr txBox="1"/>
            <p:nvPr/>
          </p:nvSpPr>
          <p:spPr>
            <a:xfrm>
              <a:off x="2951213" y="4171890"/>
              <a:ext cx="782587"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t>LATE</a:t>
              </a:r>
            </a:p>
            <a:p>
              <a:r>
                <a:rPr lang="en-US" sz="1000" b="1" dirty="0" smtClean="0"/>
                <a:t>DELIVERIES</a:t>
              </a:r>
              <a:endParaRPr lang="en-US" sz="1000" b="1" dirty="0"/>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Inventory Waste (cont’d)</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TextBox 4"/>
          <p:cNvSpPr txBox="1"/>
          <p:nvPr/>
        </p:nvSpPr>
        <p:spPr>
          <a:xfrm>
            <a:off x="914401" y="2354282"/>
            <a:ext cx="7848600" cy="3970318"/>
          </a:xfrm>
          <a:prstGeom prst="rect">
            <a:avLst/>
          </a:prstGeom>
          <a:noFill/>
        </p:spPr>
        <p:txBody>
          <a:bodyPr wrap="square" rtlCol="0">
            <a:spAutoFit/>
          </a:bodyPr>
          <a:lstStyle/>
          <a:p>
            <a:pPr>
              <a:buFont typeface="Arial" pitchFamily="34" charset="0"/>
              <a:buChar char="•"/>
            </a:pPr>
            <a:r>
              <a:rPr lang="en-US" dirty="0" smtClean="0"/>
              <a:t> Four </a:t>
            </a:r>
            <a:r>
              <a:rPr lang="en-US" dirty="0"/>
              <a:t>kinds of inventory: </a:t>
            </a:r>
            <a:endParaRPr lang="en-US" dirty="0" smtClean="0"/>
          </a:p>
          <a:p>
            <a:endParaRPr lang="en-US" dirty="0"/>
          </a:p>
          <a:p>
            <a:r>
              <a:rPr lang="en-US" b="1" dirty="0"/>
              <a:t>Raw Materials</a:t>
            </a:r>
            <a:r>
              <a:rPr lang="en-US" dirty="0"/>
              <a:t> – Typically purchased</a:t>
            </a:r>
          </a:p>
          <a:p>
            <a:r>
              <a:rPr lang="en-US" b="1" dirty="0"/>
              <a:t>Work-In-Process</a:t>
            </a:r>
            <a:r>
              <a:rPr lang="en-US" dirty="0"/>
              <a:t> – The transformation process has started but hasn’t yet been completed</a:t>
            </a:r>
          </a:p>
          <a:p>
            <a:r>
              <a:rPr lang="en-US" b="1" dirty="0"/>
              <a:t>Finished Goods</a:t>
            </a:r>
            <a:r>
              <a:rPr lang="en-US" dirty="0"/>
              <a:t> – Finished, saleable product</a:t>
            </a:r>
          </a:p>
          <a:p>
            <a:r>
              <a:rPr lang="en-US" b="1" dirty="0"/>
              <a:t>MRO (Materials, Repairs and Operations)</a:t>
            </a:r>
            <a:r>
              <a:rPr lang="en-US" dirty="0"/>
              <a:t> – Inventory for equipment spare parts and </a:t>
            </a:r>
            <a:r>
              <a:rPr lang="en-US" dirty="0" smtClean="0"/>
              <a:t>supplies</a:t>
            </a:r>
          </a:p>
          <a:p>
            <a:endParaRPr lang="en-US" dirty="0"/>
          </a:p>
          <a:p>
            <a:pPr>
              <a:buFont typeface="Arial" pitchFamily="34" charset="0"/>
              <a:buChar char="•"/>
            </a:pPr>
            <a:r>
              <a:rPr lang="en-US" dirty="0" smtClean="0"/>
              <a:t> Carrying or Holding Costs – the real cost of inventory</a:t>
            </a:r>
          </a:p>
          <a:p>
            <a:endParaRPr lang="en-US" dirty="0"/>
          </a:p>
          <a:p>
            <a:pPr>
              <a:buFont typeface="Arial" pitchFamily="34" charset="0"/>
              <a:buChar char="•"/>
            </a:pPr>
            <a:r>
              <a:rPr lang="en-US" dirty="0"/>
              <a:t> </a:t>
            </a:r>
            <a:r>
              <a:rPr lang="en-US" dirty="0" smtClean="0"/>
              <a:t>Inventory compensates for variability in your process which cause waste such as </a:t>
            </a:r>
          </a:p>
          <a:p>
            <a:r>
              <a:rPr lang="en-US" dirty="0"/>
              <a:t> </a:t>
            </a:r>
            <a:r>
              <a:rPr lang="en-US" dirty="0" smtClean="0"/>
              <a:t> long setups, quality issues, scrap, late delivery, etc</a:t>
            </a:r>
            <a:endParaRPr lang="en-US" dirty="0"/>
          </a:p>
          <a:p>
            <a:endParaRPr lang="en-US" dirty="0"/>
          </a:p>
        </p:txBody>
      </p:sp>
      <p:pic>
        <p:nvPicPr>
          <p:cNvPr id="7" name="Picture 6" descr="View Details"/>
          <p:cNvPicPr/>
          <p:nvPr/>
        </p:nvPicPr>
        <p:blipFill>
          <a:blip r:embed="rId2" cstate="print"/>
          <a:srcRect/>
          <a:stretch>
            <a:fillRect/>
          </a:stretch>
        </p:blipFill>
        <p:spPr bwMode="auto">
          <a:xfrm>
            <a:off x="4114800" y="1371600"/>
            <a:ext cx="10668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Transportation or Movement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imgPreview" descr="careers,crates,employees,forklifts,industrial trucks,jobs,laborers,occupations,packages,people,people at work,persons,vehicles,vocations,workers,working"/>
          <p:cNvPicPr/>
          <p:nvPr/>
        </p:nvPicPr>
        <p:blipFill>
          <a:blip r:embed="rId2" cstate="print"/>
          <a:srcRect/>
          <a:stretch>
            <a:fillRect/>
          </a:stretch>
        </p:blipFill>
        <p:spPr bwMode="auto">
          <a:xfrm>
            <a:off x="3981450" y="1847850"/>
            <a:ext cx="819150" cy="819150"/>
          </a:xfrm>
          <a:prstGeom prst="rect">
            <a:avLst/>
          </a:prstGeom>
          <a:noFill/>
          <a:ln w="9525">
            <a:noFill/>
            <a:miter lim="800000"/>
            <a:headEnd/>
            <a:tailEnd/>
          </a:ln>
        </p:spPr>
      </p:pic>
      <p:sp>
        <p:nvSpPr>
          <p:cNvPr id="13313" name="Rectangle 1"/>
          <p:cNvSpPr>
            <a:spLocks noChangeArrowheads="1"/>
          </p:cNvSpPr>
          <p:nvPr/>
        </p:nvSpPr>
        <p:spPr bwMode="auto">
          <a:xfrm>
            <a:off x="990600" y="3175337"/>
            <a:ext cx="6858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ea typeface="Calibri" pitchFamily="34" charset="0"/>
                <a:cs typeface="Arial" pitchFamily="34" charset="0"/>
              </a:rPr>
              <a:t>This type of waste can include transporting, temporarily locating, filing, stocking, stacking or moving materials, people, tools or information.</a:t>
            </a:r>
            <a:endParaRPr kumimoji="0" lang="en-US" sz="2000"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Motion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4038600" y="1524000"/>
            <a:ext cx="914400" cy="914400"/>
          </a:xfrm>
          <a:prstGeom prst="rect">
            <a:avLst/>
          </a:prstGeom>
          <a:noFill/>
          <a:ln w="9525">
            <a:noFill/>
            <a:miter lim="800000"/>
            <a:headEnd/>
            <a:tailEnd/>
          </a:ln>
        </p:spPr>
      </p:pic>
      <p:sp>
        <p:nvSpPr>
          <p:cNvPr id="7" name="TextBox 6"/>
          <p:cNvSpPr txBox="1"/>
          <p:nvPr/>
        </p:nvSpPr>
        <p:spPr>
          <a:xfrm>
            <a:off x="533400" y="2743200"/>
            <a:ext cx="7467600" cy="3170099"/>
          </a:xfrm>
          <a:prstGeom prst="rect">
            <a:avLst/>
          </a:prstGeom>
          <a:noFill/>
        </p:spPr>
        <p:txBody>
          <a:bodyPr wrap="square" rtlCol="0">
            <a:spAutoFit/>
          </a:bodyPr>
          <a:lstStyle/>
          <a:p>
            <a:pPr>
              <a:buFont typeface="Arial" pitchFamily="34" charset="0"/>
              <a:buChar char="•"/>
            </a:pPr>
            <a:r>
              <a:rPr lang="en-US" sz="2000" dirty="0" smtClean="0"/>
              <a:t>  Have things you use more often, closer to you (and at waist level) and things you use less often, further away and higher up. </a:t>
            </a:r>
          </a:p>
          <a:p>
            <a:pPr>
              <a:buFont typeface="Arial" pitchFamily="34" charset="0"/>
              <a:buChar char="•"/>
            </a:pPr>
            <a:endParaRPr lang="en-US" sz="2000" dirty="0" smtClean="0"/>
          </a:p>
          <a:p>
            <a:pPr>
              <a:buFont typeface="Arial" pitchFamily="34" charset="0"/>
              <a:buChar char="•"/>
            </a:pPr>
            <a:r>
              <a:rPr lang="en-US" sz="2000" dirty="0" smtClean="0"/>
              <a:t>  Any motion that doesn’t add value to the product or service is wasteful.</a:t>
            </a:r>
            <a:r>
              <a:rPr lang="en-US" sz="2000" dirty="0"/>
              <a:t> </a:t>
            </a:r>
            <a:endParaRPr lang="en-US" sz="2000" dirty="0" smtClean="0"/>
          </a:p>
          <a:p>
            <a:pPr>
              <a:buFont typeface="Arial" pitchFamily="34" charset="0"/>
              <a:buChar char="•"/>
            </a:pPr>
            <a:endParaRPr lang="en-US" sz="2000" dirty="0"/>
          </a:p>
          <a:p>
            <a:pPr>
              <a:buFont typeface="Arial" pitchFamily="34" charset="0"/>
              <a:buChar char="•"/>
            </a:pPr>
            <a:r>
              <a:rPr lang="en-US" sz="2000" dirty="0" smtClean="0"/>
              <a:t>  Point </a:t>
            </a:r>
            <a:r>
              <a:rPr lang="en-US" sz="2000" dirty="0"/>
              <a:t>of Use </a:t>
            </a:r>
            <a:r>
              <a:rPr lang="en-US" sz="2000" dirty="0" smtClean="0"/>
              <a:t>Storage</a:t>
            </a:r>
          </a:p>
          <a:p>
            <a:pPr>
              <a:buFont typeface="Arial" pitchFamily="34" charset="0"/>
              <a:buChar char="•"/>
            </a:pPr>
            <a:endParaRPr lang="en-US" sz="2000" dirty="0"/>
          </a:p>
          <a:p>
            <a:pPr>
              <a:buFont typeface="Arial" pitchFamily="34" charset="0"/>
              <a:buChar char="•"/>
            </a:pPr>
            <a:r>
              <a:rPr lang="en-US" sz="2000" dirty="0" smtClean="0"/>
              <a:t>  Ergonomics</a:t>
            </a:r>
          </a:p>
          <a:p>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Waiting Waste</a:t>
            </a:r>
            <a:endParaRPr lang="en-US" dirty="0"/>
          </a:p>
        </p:txBody>
      </p:sp>
      <p:pic>
        <p:nvPicPr>
          <p:cNvPr id="5" name="Picture 4" descr="ClipArt"/>
          <p:cNvPicPr/>
          <p:nvPr/>
        </p:nvPicPr>
        <p:blipFill>
          <a:blip r:embed="rId2" cstate="print"/>
          <a:srcRect/>
          <a:stretch>
            <a:fillRect/>
          </a:stretch>
        </p:blipFill>
        <p:spPr bwMode="auto">
          <a:xfrm>
            <a:off x="4114800" y="1600200"/>
            <a:ext cx="914401" cy="914401"/>
          </a:xfrm>
          <a:prstGeom prst="rect">
            <a:avLst/>
          </a:prstGeom>
          <a:noFill/>
        </p:spPr>
      </p:pic>
      <p:sp>
        <p:nvSpPr>
          <p:cNvPr id="6" name="Rectangle 5"/>
          <p:cNvSpPr/>
          <p:nvPr/>
        </p:nvSpPr>
        <p:spPr>
          <a:xfrm>
            <a:off x="1371600" y="3124200"/>
            <a:ext cx="6553200" cy="1200329"/>
          </a:xfrm>
          <a:prstGeom prst="rect">
            <a:avLst/>
          </a:prstGeom>
        </p:spPr>
        <p:txBody>
          <a:bodyPr wrap="square">
            <a:spAutoFit/>
          </a:bodyPr>
          <a:lstStyle/>
          <a:p>
            <a:r>
              <a:rPr lang="en-US" sz="2400" dirty="0" smtClean="0"/>
              <a:t>Time </a:t>
            </a:r>
            <a:r>
              <a:rPr lang="en-US" sz="2400" dirty="0"/>
              <a:t>spent waiting on material, supplies, information and people that are needed to finish a task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Overproduction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4038600" y="1524000"/>
            <a:ext cx="914401" cy="914401"/>
          </a:xfrm>
          <a:prstGeom prst="rect">
            <a:avLst/>
          </a:prstGeom>
          <a:noFill/>
        </p:spPr>
      </p:pic>
      <p:sp>
        <p:nvSpPr>
          <p:cNvPr id="6" name="TextBox 5"/>
          <p:cNvSpPr txBox="1"/>
          <p:nvPr/>
        </p:nvSpPr>
        <p:spPr>
          <a:xfrm>
            <a:off x="914400" y="2838271"/>
            <a:ext cx="7086600" cy="1200329"/>
          </a:xfrm>
          <a:prstGeom prst="rect">
            <a:avLst/>
          </a:prstGeom>
          <a:noFill/>
        </p:spPr>
        <p:txBody>
          <a:bodyPr wrap="square" rtlCol="0">
            <a:spAutoFit/>
          </a:bodyPr>
          <a:lstStyle/>
          <a:p>
            <a:r>
              <a:rPr lang="en-US" sz="2400" dirty="0"/>
              <a:t>Overproduction, </a:t>
            </a:r>
            <a:r>
              <a:rPr lang="en-US" sz="2400" dirty="0" smtClean="0"/>
              <a:t>and </a:t>
            </a:r>
            <a:r>
              <a:rPr lang="en-US" sz="2400" dirty="0" err="1" smtClean="0"/>
              <a:t>Overprocurement</a:t>
            </a:r>
            <a:r>
              <a:rPr lang="en-US" sz="2400" dirty="0"/>
              <a:t>, is manufacturing, ordering or processing something before it is actually needed.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err="1" smtClean="0"/>
              <a:t>Overprocessing</a:t>
            </a:r>
            <a:r>
              <a:rPr lang="en-US" dirty="0" smtClean="0"/>
              <a:t>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3886200" y="1447800"/>
            <a:ext cx="981075" cy="1047750"/>
          </a:xfrm>
          <a:prstGeom prst="rect">
            <a:avLst/>
          </a:prstGeom>
          <a:noFill/>
        </p:spPr>
      </p:pic>
      <p:sp>
        <p:nvSpPr>
          <p:cNvPr id="6" name="Rectangle 5"/>
          <p:cNvSpPr/>
          <p:nvPr/>
        </p:nvSpPr>
        <p:spPr>
          <a:xfrm>
            <a:off x="1066800" y="3219271"/>
            <a:ext cx="6781800" cy="1200329"/>
          </a:xfrm>
          <a:prstGeom prst="rect">
            <a:avLst/>
          </a:prstGeom>
        </p:spPr>
        <p:txBody>
          <a:bodyPr wrap="square">
            <a:spAutoFit/>
          </a:bodyPr>
          <a:lstStyle/>
          <a:p>
            <a:r>
              <a:rPr lang="en-US" sz="2400" dirty="0" smtClean="0"/>
              <a:t>Where too </a:t>
            </a:r>
            <a:r>
              <a:rPr lang="en-US" sz="2400" dirty="0"/>
              <a:t>much time or effort is put into processing material or information that is not viewed as adding value to the customer.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Defect or Error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3962400" y="1524000"/>
            <a:ext cx="914401" cy="914401"/>
          </a:xfrm>
          <a:prstGeom prst="rect">
            <a:avLst/>
          </a:prstGeom>
          <a:noFill/>
        </p:spPr>
      </p:pic>
      <p:sp>
        <p:nvSpPr>
          <p:cNvPr id="6" name="Rectangle 5"/>
          <p:cNvSpPr/>
          <p:nvPr/>
        </p:nvSpPr>
        <p:spPr>
          <a:xfrm>
            <a:off x="914400" y="2667000"/>
            <a:ext cx="7239000" cy="3416320"/>
          </a:xfrm>
          <a:prstGeom prst="rect">
            <a:avLst/>
          </a:prstGeom>
        </p:spPr>
        <p:txBody>
          <a:bodyPr wrap="square">
            <a:spAutoFit/>
          </a:bodyPr>
          <a:lstStyle/>
          <a:p>
            <a:pPr>
              <a:buFont typeface="Arial" pitchFamily="34" charset="0"/>
              <a:buChar char="•"/>
            </a:pPr>
            <a:r>
              <a:rPr lang="en-US" sz="2400" dirty="0" smtClean="0"/>
              <a:t>  In Manufacturing, defects </a:t>
            </a:r>
            <a:r>
              <a:rPr lang="en-US" sz="2400" dirty="0"/>
              <a:t>primarily refers to repair, rework or scrapping of material. </a:t>
            </a:r>
            <a:endParaRPr lang="en-US" sz="2400" dirty="0" smtClean="0"/>
          </a:p>
          <a:p>
            <a:pPr>
              <a:buFont typeface="Arial" pitchFamily="34" charset="0"/>
              <a:buChar char="•"/>
            </a:pPr>
            <a:endParaRPr lang="en-US" sz="2400" dirty="0"/>
          </a:p>
          <a:p>
            <a:pPr>
              <a:buFont typeface="Arial" pitchFamily="34" charset="0"/>
              <a:buChar char="•"/>
            </a:pPr>
            <a:r>
              <a:rPr lang="en-US" sz="2400" dirty="0" smtClean="0"/>
              <a:t>  In </a:t>
            </a:r>
            <a:r>
              <a:rPr lang="en-US" sz="2400" dirty="0"/>
              <a:t>the </a:t>
            </a:r>
            <a:r>
              <a:rPr lang="en-US" sz="2400" dirty="0" smtClean="0"/>
              <a:t>Office </a:t>
            </a:r>
            <a:r>
              <a:rPr lang="en-US" sz="2400" dirty="0"/>
              <a:t>and </a:t>
            </a:r>
            <a:r>
              <a:rPr lang="en-US" sz="2400" dirty="0" smtClean="0"/>
              <a:t>Warehouse</a:t>
            </a:r>
            <a:r>
              <a:rPr lang="en-US" sz="2400" dirty="0"/>
              <a:t>, </a:t>
            </a:r>
            <a:r>
              <a:rPr lang="en-US" sz="2400" dirty="0" smtClean="0"/>
              <a:t>we’re mainly </a:t>
            </a:r>
            <a:r>
              <a:rPr lang="en-US" sz="2400" dirty="0"/>
              <a:t>talking more about Errors such as those made during data entry, receiving, picking and shipping the wrong product (or the right product, but to the wrong customer). </a:t>
            </a:r>
            <a:endParaRPr lang="en-US" sz="2400" dirty="0" smtClean="0"/>
          </a:p>
          <a:p>
            <a:endParaRPr lang="en-US" sz="2400" dirty="0"/>
          </a:p>
          <a:p>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Behavior Waste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C:\Documents and Settings\Compaq_Administrator\Application Data\Microsoft\Media Catalog\Downloaded Clips\cl7\bd19775_.wmf"/>
          <p:cNvPicPr/>
          <p:nvPr/>
        </p:nvPicPr>
        <p:blipFill>
          <a:blip r:embed="rId2" cstate="print"/>
          <a:srcRect/>
          <a:stretch>
            <a:fillRect/>
          </a:stretch>
        </p:blipFill>
        <p:spPr bwMode="auto">
          <a:xfrm>
            <a:off x="4191000" y="1524000"/>
            <a:ext cx="574230" cy="900414"/>
          </a:xfrm>
          <a:prstGeom prst="rect">
            <a:avLst/>
          </a:prstGeom>
          <a:noFill/>
        </p:spPr>
      </p:pic>
      <p:sp>
        <p:nvSpPr>
          <p:cNvPr id="6" name="Rectangle 5"/>
          <p:cNvSpPr/>
          <p:nvPr/>
        </p:nvSpPr>
        <p:spPr>
          <a:xfrm>
            <a:off x="1828800" y="3124200"/>
            <a:ext cx="5867400" cy="1938992"/>
          </a:xfrm>
          <a:prstGeom prst="rect">
            <a:avLst/>
          </a:prstGeom>
        </p:spPr>
        <p:txBody>
          <a:bodyPr wrap="square">
            <a:spAutoFit/>
          </a:bodyPr>
          <a:lstStyle/>
          <a:p>
            <a:r>
              <a:rPr lang="en-US" sz="2400" dirty="0" smtClean="0"/>
              <a:t>The need </a:t>
            </a:r>
            <a:r>
              <a:rPr lang="en-US" sz="2400" dirty="0"/>
              <a:t>employee creativity and participation to eliminate the other seven </a:t>
            </a:r>
            <a:r>
              <a:rPr lang="en-US" sz="2400" dirty="0" smtClean="0"/>
              <a:t>wastes</a:t>
            </a:r>
          </a:p>
          <a:p>
            <a:endParaRPr lang="en-US" sz="2400" dirty="0"/>
          </a:p>
          <a:p>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House of Lean</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grpSp>
        <p:nvGrpSpPr>
          <p:cNvPr id="3" name="Group 4"/>
          <p:cNvGrpSpPr>
            <a:grpSpLocks/>
          </p:cNvGrpSpPr>
          <p:nvPr/>
        </p:nvGrpSpPr>
        <p:grpSpPr bwMode="auto">
          <a:xfrm>
            <a:off x="2628901" y="1598616"/>
            <a:ext cx="3886201" cy="4649784"/>
            <a:chOff x="1776" y="1248"/>
            <a:chExt cx="2308" cy="2832"/>
          </a:xfrm>
        </p:grpSpPr>
        <p:sp>
          <p:nvSpPr>
            <p:cNvPr id="6" name="Rectangle 5"/>
            <p:cNvSpPr>
              <a:spLocks noChangeArrowheads="1"/>
            </p:cNvSpPr>
            <p:nvPr/>
          </p:nvSpPr>
          <p:spPr bwMode="auto">
            <a:xfrm>
              <a:off x="1776" y="3315"/>
              <a:ext cx="470"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Standardized</a:t>
              </a:r>
            </a:p>
            <a:p>
              <a:r>
                <a:rPr lang="en-US" sz="1000" b="1"/>
                <a:t> Work</a:t>
              </a:r>
            </a:p>
          </p:txBody>
        </p:sp>
        <p:sp>
          <p:nvSpPr>
            <p:cNvPr id="7" name="Rectangle 6"/>
            <p:cNvSpPr>
              <a:spLocks noChangeArrowheads="1"/>
            </p:cNvSpPr>
            <p:nvPr/>
          </p:nvSpPr>
          <p:spPr bwMode="auto">
            <a:xfrm>
              <a:off x="2374" y="3315"/>
              <a:ext cx="471"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8" name="Rectangle 7"/>
            <p:cNvSpPr>
              <a:spLocks noChangeArrowheads="1"/>
            </p:cNvSpPr>
            <p:nvPr/>
          </p:nvSpPr>
          <p:spPr bwMode="auto">
            <a:xfrm>
              <a:off x="3015" y="3315"/>
              <a:ext cx="471"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9" name="Rectangle 8"/>
            <p:cNvSpPr>
              <a:spLocks noChangeArrowheads="1"/>
            </p:cNvSpPr>
            <p:nvPr/>
          </p:nvSpPr>
          <p:spPr bwMode="auto">
            <a:xfrm>
              <a:off x="3614" y="3315"/>
              <a:ext cx="470"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0" name="Rectangle 9"/>
            <p:cNvSpPr>
              <a:spLocks noChangeArrowheads="1"/>
            </p:cNvSpPr>
            <p:nvPr/>
          </p:nvSpPr>
          <p:spPr bwMode="auto">
            <a:xfrm>
              <a:off x="1776" y="3697"/>
              <a:ext cx="2308"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400" b="1"/>
                <a:t>Value Stream Mapping</a:t>
              </a:r>
            </a:p>
          </p:txBody>
        </p:sp>
        <p:sp>
          <p:nvSpPr>
            <p:cNvPr id="11" name="Rectangle 10"/>
            <p:cNvSpPr>
              <a:spLocks noChangeArrowheads="1"/>
            </p:cNvSpPr>
            <p:nvPr/>
          </p:nvSpPr>
          <p:spPr bwMode="auto">
            <a:xfrm>
              <a:off x="1776" y="3927"/>
              <a:ext cx="2308"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2" name="Rectangle 11"/>
            <p:cNvSpPr>
              <a:spLocks noChangeArrowheads="1"/>
            </p:cNvSpPr>
            <p:nvPr/>
          </p:nvSpPr>
          <p:spPr bwMode="auto">
            <a:xfrm>
              <a:off x="1776"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3" name="Rectangle 12"/>
            <p:cNvSpPr>
              <a:spLocks noChangeArrowheads="1"/>
            </p:cNvSpPr>
            <p:nvPr/>
          </p:nvSpPr>
          <p:spPr bwMode="auto">
            <a:xfrm>
              <a:off x="2545"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4" name="Rectangle 13"/>
            <p:cNvSpPr>
              <a:spLocks noChangeArrowheads="1"/>
            </p:cNvSpPr>
            <p:nvPr/>
          </p:nvSpPr>
          <p:spPr bwMode="auto">
            <a:xfrm>
              <a:off x="3357"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5" name="Rectangle 14"/>
            <p:cNvSpPr>
              <a:spLocks noChangeArrowheads="1"/>
            </p:cNvSpPr>
            <p:nvPr/>
          </p:nvSpPr>
          <p:spPr bwMode="auto">
            <a:xfrm>
              <a:off x="1776"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6" name="Rectangle 15"/>
            <p:cNvSpPr>
              <a:spLocks noChangeArrowheads="1"/>
            </p:cNvSpPr>
            <p:nvPr/>
          </p:nvSpPr>
          <p:spPr bwMode="auto">
            <a:xfrm>
              <a:off x="2545"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7" name="Rectangle 16"/>
            <p:cNvSpPr>
              <a:spLocks noChangeArrowheads="1"/>
            </p:cNvSpPr>
            <p:nvPr/>
          </p:nvSpPr>
          <p:spPr bwMode="auto">
            <a:xfrm>
              <a:off x="3357"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18" name="Rectangle 17"/>
            <p:cNvSpPr>
              <a:spLocks noChangeArrowheads="1"/>
            </p:cNvSpPr>
            <p:nvPr/>
          </p:nvSpPr>
          <p:spPr bwMode="auto">
            <a:xfrm>
              <a:off x="1776" y="2243"/>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Once Piece Flow</a:t>
              </a:r>
            </a:p>
          </p:txBody>
        </p:sp>
        <p:sp>
          <p:nvSpPr>
            <p:cNvPr id="19" name="Rectangle 18"/>
            <p:cNvSpPr>
              <a:spLocks noChangeArrowheads="1"/>
            </p:cNvSpPr>
            <p:nvPr/>
          </p:nvSpPr>
          <p:spPr bwMode="auto">
            <a:xfrm>
              <a:off x="2545" y="2243"/>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20" name="Rectangle 19"/>
            <p:cNvSpPr>
              <a:spLocks noChangeArrowheads="1"/>
            </p:cNvSpPr>
            <p:nvPr/>
          </p:nvSpPr>
          <p:spPr bwMode="auto">
            <a:xfrm>
              <a:off x="3357" y="2243"/>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21" name="Rectangle 20"/>
            <p:cNvSpPr>
              <a:spLocks noChangeArrowheads="1"/>
            </p:cNvSpPr>
            <p:nvPr/>
          </p:nvSpPr>
          <p:spPr bwMode="auto">
            <a:xfrm>
              <a:off x="1776" y="2013"/>
              <a:ext cx="1069"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Continuous Improvement</a:t>
              </a:r>
            </a:p>
          </p:txBody>
        </p:sp>
        <p:sp>
          <p:nvSpPr>
            <p:cNvPr id="22" name="Rectangle 21"/>
            <p:cNvSpPr>
              <a:spLocks noChangeArrowheads="1"/>
            </p:cNvSpPr>
            <p:nvPr/>
          </p:nvSpPr>
          <p:spPr bwMode="auto">
            <a:xfrm>
              <a:off x="2973" y="2013"/>
              <a:ext cx="1068"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endParaRPr lang="en-US"/>
            </a:p>
          </p:txBody>
        </p:sp>
        <p:sp>
          <p:nvSpPr>
            <p:cNvPr id="23" name="AutoShape 143"/>
            <p:cNvSpPr>
              <a:spLocks noChangeArrowheads="1"/>
            </p:cNvSpPr>
            <p:nvPr/>
          </p:nvSpPr>
          <p:spPr bwMode="auto">
            <a:xfrm>
              <a:off x="1776" y="1248"/>
              <a:ext cx="2265" cy="727"/>
            </a:xfrm>
            <a:prstGeom prst="flowChartExtra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b="1" dirty="0"/>
                <a:t>Lean Enterprise</a:t>
              </a:r>
            </a:p>
          </p:txBody>
        </p:sp>
        <p:sp>
          <p:nvSpPr>
            <p:cNvPr id="24" name="Rectangle 23"/>
            <p:cNvSpPr>
              <a:spLocks noChangeArrowheads="1"/>
            </p:cNvSpPr>
            <p:nvPr/>
          </p:nvSpPr>
          <p:spPr bwMode="auto">
            <a:xfrm>
              <a:off x="2973" y="2013"/>
              <a:ext cx="1068"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Performance Management</a:t>
              </a:r>
            </a:p>
          </p:txBody>
        </p:sp>
        <p:sp>
          <p:nvSpPr>
            <p:cNvPr id="25" name="Rectangle 24"/>
            <p:cNvSpPr>
              <a:spLocks noChangeArrowheads="1"/>
            </p:cNvSpPr>
            <p:nvPr/>
          </p:nvSpPr>
          <p:spPr bwMode="auto">
            <a:xfrm>
              <a:off x="2545" y="2243"/>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Cellular/Takt</a:t>
              </a:r>
            </a:p>
          </p:txBody>
        </p:sp>
        <p:sp>
          <p:nvSpPr>
            <p:cNvPr id="26" name="Rectangle 25"/>
            <p:cNvSpPr>
              <a:spLocks noChangeArrowheads="1"/>
            </p:cNvSpPr>
            <p:nvPr/>
          </p:nvSpPr>
          <p:spPr bwMode="auto">
            <a:xfrm>
              <a:off x="3357" y="2243"/>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TPM</a:t>
              </a:r>
            </a:p>
          </p:txBody>
        </p:sp>
        <p:sp>
          <p:nvSpPr>
            <p:cNvPr id="27" name="Rectangle 26"/>
            <p:cNvSpPr>
              <a:spLocks noChangeArrowheads="1"/>
            </p:cNvSpPr>
            <p:nvPr/>
          </p:nvSpPr>
          <p:spPr bwMode="auto">
            <a:xfrm>
              <a:off x="1776"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Pull/Kanban</a:t>
              </a:r>
            </a:p>
          </p:txBody>
        </p:sp>
        <p:sp>
          <p:nvSpPr>
            <p:cNvPr id="28" name="Rectangle 27"/>
            <p:cNvSpPr>
              <a:spLocks noChangeArrowheads="1"/>
            </p:cNvSpPr>
            <p:nvPr/>
          </p:nvSpPr>
          <p:spPr bwMode="auto">
            <a:xfrm>
              <a:off x="2545"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Kaizen</a:t>
              </a:r>
            </a:p>
          </p:txBody>
        </p:sp>
        <p:sp>
          <p:nvSpPr>
            <p:cNvPr id="29" name="Rectangle 28"/>
            <p:cNvSpPr>
              <a:spLocks noChangeArrowheads="1"/>
            </p:cNvSpPr>
            <p:nvPr/>
          </p:nvSpPr>
          <p:spPr bwMode="auto">
            <a:xfrm>
              <a:off x="3357" y="2587"/>
              <a:ext cx="684" cy="30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Quick Changeover</a:t>
              </a:r>
            </a:p>
          </p:txBody>
        </p:sp>
        <p:sp>
          <p:nvSpPr>
            <p:cNvPr id="30" name="Rectangle 29"/>
            <p:cNvSpPr>
              <a:spLocks noChangeArrowheads="1"/>
            </p:cNvSpPr>
            <p:nvPr/>
          </p:nvSpPr>
          <p:spPr bwMode="auto">
            <a:xfrm>
              <a:off x="1776"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Quality @ Source</a:t>
              </a:r>
            </a:p>
          </p:txBody>
        </p:sp>
        <p:sp>
          <p:nvSpPr>
            <p:cNvPr id="31" name="Rectangle 30"/>
            <p:cNvSpPr>
              <a:spLocks noChangeArrowheads="1"/>
            </p:cNvSpPr>
            <p:nvPr/>
          </p:nvSpPr>
          <p:spPr bwMode="auto">
            <a:xfrm>
              <a:off x="2545"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Waste</a:t>
              </a:r>
            </a:p>
          </p:txBody>
        </p:sp>
        <p:sp>
          <p:nvSpPr>
            <p:cNvPr id="32" name="Rectangle 31"/>
            <p:cNvSpPr>
              <a:spLocks noChangeArrowheads="1"/>
            </p:cNvSpPr>
            <p:nvPr/>
          </p:nvSpPr>
          <p:spPr bwMode="auto">
            <a:xfrm>
              <a:off x="3357" y="2932"/>
              <a:ext cx="684" cy="306"/>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Teams</a:t>
              </a:r>
            </a:p>
          </p:txBody>
        </p:sp>
        <p:sp>
          <p:nvSpPr>
            <p:cNvPr id="33" name="Rectangle 32"/>
            <p:cNvSpPr>
              <a:spLocks noChangeArrowheads="1"/>
            </p:cNvSpPr>
            <p:nvPr/>
          </p:nvSpPr>
          <p:spPr bwMode="auto">
            <a:xfrm>
              <a:off x="2374" y="3315"/>
              <a:ext cx="471"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5S/Workplace</a:t>
              </a:r>
            </a:p>
            <a:p>
              <a:r>
                <a:rPr lang="en-US" sz="1000" b="1"/>
                <a:t>Organization</a:t>
              </a:r>
            </a:p>
          </p:txBody>
        </p:sp>
        <p:sp>
          <p:nvSpPr>
            <p:cNvPr id="34" name="Rectangle 33"/>
            <p:cNvSpPr>
              <a:spLocks noChangeArrowheads="1"/>
            </p:cNvSpPr>
            <p:nvPr/>
          </p:nvSpPr>
          <p:spPr bwMode="auto">
            <a:xfrm>
              <a:off x="3015" y="3315"/>
              <a:ext cx="471"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Visual</a:t>
              </a:r>
            </a:p>
          </p:txBody>
        </p:sp>
        <p:sp>
          <p:nvSpPr>
            <p:cNvPr id="35" name="Rectangle 34"/>
            <p:cNvSpPr>
              <a:spLocks noChangeArrowheads="1"/>
            </p:cNvSpPr>
            <p:nvPr/>
          </p:nvSpPr>
          <p:spPr bwMode="auto">
            <a:xfrm>
              <a:off x="3614" y="3315"/>
              <a:ext cx="470" cy="267"/>
            </a:xfrm>
            <a:prstGeom prst="rect">
              <a:avLst/>
            </a:prstGeom>
            <a:solidFill>
              <a:srgbClr val="C0C0C0"/>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000" b="1"/>
                <a:t>POUS</a:t>
              </a:r>
            </a:p>
          </p:txBody>
        </p:sp>
        <p:sp>
          <p:nvSpPr>
            <p:cNvPr id="36" name="Rectangle 35"/>
            <p:cNvSpPr>
              <a:spLocks noChangeArrowheads="1"/>
            </p:cNvSpPr>
            <p:nvPr/>
          </p:nvSpPr>
          <p:spPr bwMode="auto">
            <a:xfrm>
              <a:off x="1776" y="3927"/>
              <a:ext cx="2308" cy="153"/>
            </a:xfrm>
            <a:prstGeom prst="rect">
              <a:avLst/>
            </a:prstGeom>
            <a:solidFill>
              <a:srgbClr val="3366FF"/>
            </a:solidFill>
            <a:ln w="9525">
              <a:solidFill>
                <a:schemeClr val="tx1"/>
              </a:solidFill>
              <a:miter lim="800000"/>
              <a:headEnd/>
              <a:tailEnd/>
            </a:ln>
            <a:effectLst/>
          </p:spPr>
          <p:txBody>
            <a:bodyPr wrap="none" anchor="ctr"/>
            <a:ls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400" b="1"/>
                <a:t>Performance Measurement (Lean Culture)</a:t>
              </a: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Value Stream Mapping</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p:cNvPicPr/>
          <p:nvPr/>
        </p:nvPicPr>
        <p:blipFill>
          <a:blip r:embed="rId2" cstate="print"/>
          <a:srcRect l="8696" t="14131" r="14783" b="26086"/>
          <a:stretch>
            <a:fillRect/>
          </a:stretch>
        </p:blipFill>
        <p:spPr bwMode="auto">
          <a:xfrm>
            <a:off x="2057400" y="2895600"/>
            <a:ext cx="5000625" cy="3200400"/>
          </a:xfrm>
          <a:prstGeom prst="rect">
            <a:avLst/>
          </a:prstGeom>
          <a:noFill/>
          <a:ln w="9525">
            <a:noFill/>
            <a:miter lim="800000"/>
            <a:headEnd/>
            <a:tailEnd/>
          </a:ln>
          <a:effectLst/>
        </p:spPr>
      </p:pic>
      <p:sp>
        <p:nvSpPr>
          <p:cNvPr id="38913" name="Rectangle 1"/>
          <p:cNvSpPr>
            <a:spLocks noChangeArrowheads="1"/>
          </p:cNvSpPr>
          <p:nvPr/>
        </p:nvSpPr>
        <p:spPr bwMode="auto">
          <a:xfrm>
            <a:off x="762000" y="2009745"/>
            <a:ext cx="8008987"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Arial" pitchFamily="34" charset="0"/>
              </a:rPr>
              <a:t>The “current state” map identifies value added and non-value added activities.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Arial" pitchFamily="34" charset="0"/>
              </a:rPr>
              <a:t>The “future state” map attempts to reduce or eliminate non-value added activities. </a:t>
            </a:r>
            <a:endParaRPr kumimoji="0" lang="en-US" b="0" i="0" u="none" strike="noStrike" cap="none" normalizeH="0" baseline="0" dirty="0" smtClean="0">
              <a:ln>
                <a:noFill/>
              </a:ln>
              <a:solidFill>
                <a:schemeClr val="tx1"/>
              </a:solidFill>
              <a:effectLs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470025"/>
          </a:xfrm>
        </p:spPr>
        <p:txBody>
          <a:bodyPr>
            <a:normAutofit/>
          </a:bodyPr>
          <a:lstStyle/>
          <a:p>
            <a:r>
              <a:rPr lang="en-US" dirty="0" smtClean="0"/>
              <a:t>Standardized Work</a:t>
            </a:r>
            <a:endParaRPr lang="en-US" dirty="0"/>
          </a:p>
        </p:txBody>
      </p:sp>
      <p:sp>
        <p:nvSpPr>
          <p:cNvPr id="4" name="Title 1"/>
          <p:cNvSpPr>
            <a:spLocks noGrp="1"/>
          </p:cNvSpPr>
          <p:nvPr/>
        </p:nvSpPr>
        <p:spPr>
          <a:xfrm>
            <a:off x="685800" y="304800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p:cNvPicPr/>
          <p:nvPr/>
        </p:nvPicPr>
        <p:blipFill>
          <a:blip r:embed="rId2" cstate="print"/>
          <a:srcRect l="12180" t="25356" r="63942" b="12536"/>
          <a:stretch>
            <a:fillRect/>
          </a:stretch>
        </p:blipFill>
        <p:spPr bwMode="auto">
          <a:xfrm>
            <a:off x="3505200" y="3757708"/>
            <a:ext cx="2066925" cy="3024092"/>
          </a:xfrm>
          <a:prstGeom prst="rect">
            <a:avLst/>
          </a:prstGeom>
          <a:noFill/>
          <a:ln w="9525">
            <a:noFill/>
            <a:miter lim="800000"/>
            <a:headEnd/>
            <a:tailEnd/>
          </a:ln>
        </p:spPr>
      </p:pic>
      <p:sp>
        <p:nvSpPr>
          <p:cNvPr id="6" name="Rectangle 5"/>
          <p:cNvSpPr/>
          <p:nvPr/>
        </p:nvSpPr>
        <p:spPr>
          <a:xfrm>
            <a:off x="1143000" y="1371600"/>
            <a:ext cx="7010400" cy="2308324"/>
          </a:xfrm>
          <a:prstGeom prst="rect">
            <a:avLst/>
          </a:prstGeom>
        </p:spPr>
        <p:txBody>
          <a:bodyPr wrap="square">
            <a:spAutoFit/>
          </a:bodyPr>
          <a:lstStyle/>
          <a:p>
            <a:pPr>
              <a:buFont typeface="Arial" pitchFamily="34" charset="0"/>
              <a:buChar char="•"/>
            </a:pPr>
            <a:r>
              <a:rPr lang="en-US" sz="2400" dirty="0" smtClean="0"/>
              <a:t> Standardized </a:t>
            </a:r>
            <a:r>
              <a:rPr lang="en-US" sz="2400" dirty="0"/>
              <a:t>Work refers to the standardization of best work practices…as the work is actually done in real life. </a:t>
            </a:r>
            <a:endParaRPr lang="en-US" sz="2400" dirty="0" smtClean="0"/>
          </a:p>
          <a:p>
            <a:pPr>
              <a:buFont typeface="Arial" pitchFamily="34" charset="0"/>
              <a:buChar char="•"/>
            </a:pPr>
            <a:endParaRPr lang="en-US" sz="2400" dirty="0"/>
          </a:p>
          <a:p>
            <a:pPr>
              <a:buFont typeface="Arial" pitchFamily="34" charset="0"/>
              <a:buChar char="•"/>
            </a:pPr>
            <a:r>
              <a:rPr lang="en-US" sz="2400" dirty="0" smtClean="0"/>
              <a:t> The </a:t>
            </a:r>
            <a:r>
              <a:rPr lang="en-US" sz="2400" dirty="0"/>
              <a:t>idea is to make work safe and repeatable with as little variation as possible along with high productivity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Visual Workplace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C:\Downloads\PICT0129.JPG"/>
          <p:cNvPicPr/>
          <p:nvPr/>
        </p:nvPicPr>
        <p:blipFill>
          <a:blip r:embed="rId2" cstate="print"/>
          <a:srcRect/>
          <a:stretch>
            <a:fillRect/>
          </a:stretch>
        </p:blipFill>
        <p:spPr bwMode="auto">
          <a:xfrm>
            <a:off x="2819400" y="3733800"/>
            <a:ext cx="3552825" cy="2590800"/>
          </a:xfrm>
          <a:prstGeom prst="rect">
            <a:avLst/>
          </a:prstGeom>
          <a:noFill/>
        </p:spPr>
      </p:pic>
      <p:sp>
        <p:nvSpPr>
          <p:cNvPr id="6" name="Rectangle 5"/>
          <p:cNvSpPr/>
          <p:nvPr/>
        </p:nvSpPr>
        <p:spPr>
          <a:xfrm>
            <a:off x="1066800" y="1676400"/>
            <a:ext cx="7543800" cy="1569660"/>
          </a:xfrm>
          <a:prstGeom prst="rect">
            <a:avLst/>
          </a:prstGeom>
        </p:spPr>
        <p:txBody>
          <a:bodyPr wrap="square">
            <a:spAutoFit/>
          </a:bodyPr>
          <a:lstStyle/>
          <a:p>
            <a:pPr>
              <a:buFont typeface="Arial" pitchFamily="34" charset="0"/>
              <a:buChar char="•"/>
            </a:pPr>
            <a:r>
              <a:rPr lang="en-US" sz="2400" dirty="0" smtClean="0"/>
              <a:t> Simple </a:t>
            </a:r>
            <a:r>
              <a:rPr lang="en-US" sz="2400" dirty="0"/>
              <a:t>visual signals give operators the information to make the right decision. </a:t>
            </a:r>
            <a:endParaRPr lang="en-US" sz="2400" dirty="0" smtClean="0"/>
          </a:p>
          <a:p>
            <a:pPr>
              <a:buFont typeface="Arial" pitchFamily="34" charset="0"/>
              <a:buChar char="•"/>
            </a:pPr>
            <a:endParaRPr lang="en-US" sz="2400" dirty="0"/>
          </a:p>
          <a:p>
            <a:pPr>
              <a:buFont typeface="Arial" pitchFamily="34" charset="0"/>
              <a:buChar char="•"/>
            </a:pPr>
            <a:r>
              <a:rPr lang="en-US" sz="2400" dirty="0" smtClean="0"/>
              <a:t> They </a:t>
            </a:r>
            <a:r>
              <a:rPr lang="en-US" sz="2400" dirty="0"/>
              <a:t>are efficient, self-regulating, and worker-managed.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Layout</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Rectangle 4"/>
          <p:cNvSpPr/>
          <p:nvPr/>
        </p:nvSpPr>
        <p:spPr>
          <a:xfrm>
            <a:off x="1447800" y="2209800"/>
            <a:ext cx="5791200" cy="1200329"/>
          </a:xfrm>
          <a:prstGeom prst="rect">
            <a:avLst/>
          </a:prstGeom>
        </p:spPr>
        <p:txBody>
          <a:bodyPr wrap="square">
            <a:spAutoFit/>
          </a:bodyPr>
          <a:lstStyle/>
          <a:p>
            <a:r>
              <a:rPr lang="en-US" sz="2400" dirty="0"/>
              <a:t>By eliminating waste in a process, items keep flowing, as opposed to waiting in a queue, in an aisle, etc. </a:t>
            </a:r>
          </a:p>
        </p:txBody>
      </p:sp>
      <p:pic>
        <p:nvPicPr>
          <p:cNvPr id="35842" name="Picture 2" descr="View Details"/>
          <p:cNvPicPr>
            <a:picLocks noChangeAspect="1" noChangeArrowheads="1"/>
          </p:cNvPicPr>
          <p:nvPr/>
        </p:nvPicPr>
        <p:blipFill>
          <a:blip r:embed="rId2" cstate="print"/>
          <a:srcRect/>
          <a:stretch>
            <a:fillRect/>
          </a:stretch>
        </p:blipFill>
        <p:spPr bwMode="auto">
          <a:xfrm>
            <a:off x="4114800" y="4343400"/>
            <a:ext cx="1371601" cy="137160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5S – Workplace Organization</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34818" name="Picture 2" descr="ClipArt"/>
          <p:cNvPicPr>
            <a:picLocks noChangeAspect="1" noChangeArrowheads="1"/>
          </p:cNvPicPr>
          <p:nvPr/>
        </p:nvPicPr>
        <p:blipFill>
          <a:blip r:embed="rId2" cstate="print"/>
          <a:srcRect/>
          <a:stretch>
            <a:fillRect/>
          </a:stretch>
        </p:blipFill>
        <p:spPr bwMode="auto">
          <a:xfrm>
            <a:off x="107076875" y="-26008013"/>
            <a:ext cx="914400" cy="914400"/>
          </a:xfrm>
          <a:prstGeom prst="rect">
            <a:avLst/>
          </a:prstGeom>
          <a:noFill/>
        </p:spPr>
      </p:pic>
      <p:pic>
        <p:nvPicPr>
          <p:cNvPr id="34820" name="Picture 4" descr="ClipArt"/>
          <p:cNvPicPr>
            <a:picLocks noChangeAspect="1" noChangeArrowheads="1"/>
          </p:cNvPicPr>
          <p:nvPr/>
        </p:nvPicPr>
        <p:blipFill>
          <a:blip r:embed="rId2" cstate="print"/>
          <a:srcRect/>
          <a:stretch>
            <a:fillRect/>
          </a:stretch>
        </p:blipFill>
        <p:spPr bwMode="auto">
          <a:xfrm>
            <a:off x="107076875" y="-26008013"/>
            <a:ext cx="914400" cy="914400"/>
          </a:xfrm>
          <a:prstGeom prst="rect">
            <a:avLst/>
          </a:prstGeom>
          <a:noFill/>
        </p:spPr>
      </p:pic>
      <p:pic>
        <p:nvPicPr>
          <p:cNvPr id="34822" name="Picture 6" descr="ClipArt"/>
          <p:cNvPicPr>
            <a:picLocks noChangeAspect="1" noChangeArrowheads="1"/>
          </p:cNvPicPr>
          <p:nvPr/>
        </p:nvPicPr>
        <p:blipFill>
          <a:blip r:embed="rId2" cstate="print"/>
          <a:srcRect/>
          <a:stretch>
            <a:fillRect/>
          </a:stretch>
        </p:blipFill>
        <p:spPr bwMode="auto">
          <a:xfrm>
            <a:off x="107076875" y="-26008013"/>
            <a:ext cx="914400" cy="914400"/>
          </a:xfrm>
          <a:prstGeom prst="rect">
            <a:avLst/>
          </a:prstGeom>
          <a:noFill/>
        </p:spPr>
      </p:pic>
      <p:pic>
        <p:nvPicPr>
          <p:cNvPr id="34823" name="Picture 7"/>
          <p:cNvPicPr>
            <a:picLocks noChangeAspect="1" noChangeArrowheads="1"/>
          </p:cNvPicPr>
          <p:nvPr/>
        </p:nvPicPr>
        <p:blipFill>
          <a:blip r:embed="rId3" cstate="print"/>
          <a:srcRect/>
          <a:stretch>
            <a:fillRect/>
          </a:stretch>
        </p:blipFill>
        <p:spPr bwMode="auto">
          <a:xfrm>
            <a:off x="3200400" y="4976812"/>
            <a:ext cx="2667000" cy="1500188"/>
          </a:xfrm>
          <a:prstGeom prst="rect">
            <a:avLst/>
          </a:prstGeom>
          <a:noFill/>
          <a:ln w="9525">
            <a:noFill/>
            <a:miter lim="800000"/>
            <a:headEnd/>
            <a:tailEnd/>
          </a:ln>
          <a:effectLst/>
        </p:spPr>
      </p:pic>
      <p:sp>
        <p:nvSpPr>
          <p:cNvPr id="8" name="Rectangle 7"/>
          <p:cNvSpPr/>
          <p:nvPr/>
        </p:nvSpPr>
        <p:spPr>
          <a:xfrm>
            <a:off x="1143000" y="1828800"/>
            <a:ext cx="6934200" cy="3170099"/>
          </a:xfrm>
          <a:prstGeom prst="rect">
            <a:avLst/>
          </a:prstGeom>
        </p:spPr>
        <p:txBody>
          <a:bodyPr wrap="square">
            <a:spAutoFit/>
          </a:bodyPr>
          <a:lstStyle/>
          <a:p>
            <a:pPr>
              <a:buFont typeface="Arial" pitchFamily="34" charset="0"/>
              <a:buChar char="•"/>
            </a:pPr>
            <a:r>
              <a:rPr lang="en-US" sz="2000" dirty="0" smtClean="0"/>
              <a:t> Sort Out – when in doubt toss it out</a:t>
            </a:r>
          </a:p>
          <a:p>
            <a:endParaRPr lang="en-US" sz="2000" dirty="0" smtClean="0"/>
          </a:p>
          <a:p>
            <a:pPr>
              <a:buFont typeface="Arial" pitchFamily="34" charset="0"/>
              <a:buChar char="•"/>
            </a:pPr>
            <a:r>
              <a:rPr lang="en-US" sz="2000" dirty="0" smtClean="0"/>
              <a:t> Set </a:t>
            </a:r>
            <a:r>
              <a:rPr lang="en-US" sz="2000" dirty="0"/>
              <a:t>in </a:t>
            </a:r>
            <a:r>
              <a:rPr lang="en-US" sz="2000" dirty="0" smtClean="0"/>
              <a:t>Order – a place for everything and everything in its place</a:t>
            </a:r>
          </a:p>
          <a:p>
            <a:endParaRPr lang="en-US" sz="2000" dirty="0" smtClean="0"/>
          </a:p>
          <a:p>
            <a:pPr>
              <a:buFont typeface="Arial" pitchFamily="34" charset="0"/>
              <a:buChar char="•"/>
            </a:pPr>
            <a:r>
              <a:rPr lang="en-US" sz="2000" dirty="0" smtClean="0"/>
              <a:t>  Shine – cleaning as a form of inspection</a:t>
            </a:r>
          </a:p>
          <a:p>
            <a:endParaRPr lang="en-US" sz="2000" dirty="0" smtClean="0"/>
          </a:p>
          <a:p>
            <a:pPr>
              <a:buFont typeface="Arial" pitchFamily="34" charset="0"/>
              <a:buChar char="•"/>
            </a:pPr>
            <a:r>
              <a:rPr lang="en-US" sz="2000" dirty="0" smtClean="0"/>
              <a:t> Standardize  - standardize </a:t>
            </a:r>
            <a:r>
              <a:rPr lang="en-US" sz="2000" dirty="0"/>
              <a:t>how the first three S’s are </a:t>
            </a:r>
            <a:r>
              <a:rPr lang="en-US" sz="2000" dirty="0" smtClean="0"/>
              <a:t>maintained</a:t>
            </a:r>
          </a:p>
          <a:p>
            <a:endParaRPr lang="en-US" sz="2000" dirty="0" smtClean="0"/>
          </a:p>
          <a:p>
            <a:pPr>
              <a:buFont typeface="Arial" pitchFamily="34" charset="0"/>
              <a:buChar char="•"/>
            </a:pPr>
            <a:r>
              <a:rPr lang="en-US" sz="2000" dirty="0" smtClean="0"/>
              <a:t> Sustain - </a:t>
            </a:r>
            <a:r>
              <a:rPr lang="en-US" sz="2000" dirty="0"/>
              <a:t>habit of maintaining correct procedures over the long </a:t>
            </a:r>
            <a:r>
              <a:rPr lang="en-US" sz="2000" dirty="0" smtClean="0"/>
              <a:t>term</a:t>
            </a:r>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Batch Size Reduction</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grpSp>
        <p:nvGrpSpPr>
          <p:cNvPr id="3" name="Group 4"/>
          <p:cNvGrpSpPr/>
          <p:nvPr/>
        </p:nvGrpSpPr>
        <p:grpSpPr>
          <a:xfrm>
            <a:off x="647700" y="2057400"/>
            <a:ext cx="7848600" cy="4524315"/>
            <a:chOff x="762000" y="1600200"/>
            <a:chExt cx="7848600" cy="4524315"/>
          </a:xfrm>
        </p:grpSpPr>
        <p:sp>
          <p:nvSpPr>
            <p:cNvPr id="6" name="Text Box 2"/>
            <p:cNvSpPr txBox="1">
              <a:spLocks noChangeArrowheads="1"/>
            </p:cNvSpPr>
            <p:nvPr/>
          </p:nvSpPr>
          <p:spPr bwMode="auto">
            <a:xfrm>
              <a:off x="762000" y="1600200"/>
              <a:ext cx="7848600" cy="4524315"/>
            </a:xfrm>
            <a:prstGeom prst="rect">
              <a:avLst/>
            </a:prstGeom>
            <a:noFill/>
            <a:ln w="9525">
              <a:solidFill>
                <a:schemeClr val="tx1"/>
              </a:solidFill>
              <a:miter lim="800000"/>
              <a:headEnd/>
              <a:tailEnd/>
            </a:ln>
            <a:effec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latin typeface="Arial" pitchFamily="34" charset="0"/>
                </a:rPr>
                <a:t>JIT </a:t>
              </a:r>
              <a:r>
                <a:rPr lang="en-US" sz="3200" dirty="0" smtClean="0">
                  <a:latin typeface="Arial" pitchFamily="34" charset="0"/>
                </a:rPr>
                <a:t>Level Material-Use Approach</a:t>
              </a:r>
              <a:r>
                <a:rPr lang="en-US" sz="3200" dirty="0">
                  <a:latin typeface="Arial" pitchFamily="34" charset="0"/>
                </a:rPr>
                <a:t>:</a:t>
              </a:r>
            </a:p>
            <a:p>
              <a:endParaRPr lang="en-US" sz="3200" dirty="0" smtClean="0">
                <a:latin typeface="Arial" pitchFamily="34" charset="0"/>
              </a:endParaRPr>
            </a:p>
            <a:p>
              <a:r>
                <a:rPr lang="en-US" sz="3200" dirty="0">
                  <a:latin typeface="Arial" pitchFamily="34" charset="0"/>
                </a:rPr>
                <a:t>	</a:t>
              </a:r>
              <a:r>
                <a:rPr lang="en-US" sz="3200" b="1" dirty="0">
                  <a:solidFill>
                    <a:schemeClr val="accent2"/>
                  </a:solidFill>
                  <a:latin typeface="Arial" pitchFamily="34" charset="0"/>
                </a:rPr>
                <a:t>A A</a:t>
              </a:r>
              <a:r>
                <a:rPr lang="en-US" sz="3200" b="1" dirty="0">
                  <a:latin typeface="Arial" pitchFamily="34" charset="0"/>
                </a:rPr>
                <a:t> </a:t>
              </a:r>
              <a:r>
                <a:rPr lang="en-US" sz="3200" b="1" dirty="0">
                  <a:solidFill>
                    <a:schemeClr val="accent1"/>
                  </a:solidFill>
                  <a:latin typeface="Arial" pitchFamily="34" charset="0"/>
                </a:rPr>
                <a:t>B B B</a:t>
              </a:r>
              <a:r>
                <a:rPr lang="en-US" sz="3200" b="1" dirty="0">
                  <a:latin typeface="Arial" pitchFamily="34" charset="0"/>
                </a:rPr>
                <a:t> </a:t>
              </a:r>
              <a:r>
                <a:rPr lang="en-US" sz="3200" b="1" dirty="0">
                  <a:solidFill>
                    <a:srgbClr val="FFFF00"/>
                  </a:solidFill>
                  <a:latin typeface="Arial" pitchFamily="34" charset="0"/>
                </a:rPr>
                <a:t>C</a:t>
              </a:r>
              <a:r>
                <a:rPr lang="en-US" sz="3200" b="1" dirty="0">
                  <a:latin typeface="Arial" pitchFamily="34" charset="0"/>
                </a:rPr>
                <a:t> A </a:t>
              </a:r>
              <a:r>
                <a:rPr lang="en-US" sz="3200" b="1" dirty="0" smtClean="0">
                  <a:latin typeface="Arial" pitchFamily="34" charset="0"/>
                </a:rPr>
                <a:t>A  </a:t>
              </a:r>
              <a:r>
                <a:rPr lang="en-US" sz="3200" b="1" dirty="0">
                  <a:latin typeface="Arial" pitchFamily="34" charset="0"/>
                </a:rPr>
                <a:t>B B B </a:t>
              </a:r>
              <a:r>
                <a:rPr lang="en-US" sz="3200" b="1" dirty="0">
                  <a:solidFill>
                    <a:srgbClr val="FFFF00"/>
                  </a:solidFill>
                  <a:latin typeface="Arial" pitchFamily="34" charset="0"/>
                </a:rPr>
                <a:t>C</a:t>
              </a:r>
            </a:p>
            <a:p>
              <a:endParaRPr lang="en-US" sz="3200" dirty="0">
                <a:latin typeface="Arial" pitchFamily="34" charset="0"/>
              </a:endParaRPr>
            </a:p>
            <a:p>
              <a:endParaRPr lang="en-US" sz="3200" dirty="0">
                <a:latin typeface="Arial" pitchFamily="34" charset="0"/>
              </a:endParaRPr>
            </a:p>
            <a:p>
              <a:r>
                <a:rPr lang="en-US" sz="3200" dirty="0">
                  <a:latin typeface="Arial" pitchFamily="34" charset="0"/>
                </a:rPr>
                <a:t>Large-Lot Approach</a:t>
              </a:r>
              <a:r>
                <a:rPr lang="en-US" sz="3200" dirty="0" smtClean="0">
                  <a:latin typeface="Arial" pitchFamily="34" charset="0"/>
                </a:rPr>
                <a:t>:</a:t>
              </a:r>
            </a:p>
            <a:p>
              <a:endParaRPr lang="en-US" sz="2600" dirty="0" smtClean="0">
                <a:latin typeface="Arial" pitchFamily="34" charset="0"/>
              </a:endParaRPr>
            </a:p>
            <a:p>
              <a:r>
                <a:rPr lang="en-US" sz="3200" b="1" dirty="0" smtClean="0">
                  <a:solidFill>
                    <a:schemeClr val="accent2"/>
                  </a:solidFill>
                  <a:latin typeface="Arial" pitchFamily="34" charset="0"/>
                </a:rPr>
                <a:t>A </a:t>
              </a:r>
              <a:r>
                <a:rPr lang="en-US" sz="3200" b="1" dirty="0">
                  <a:solidFill>
                    <a:schemeClr val="accent2"/>
                  </a:solidFill>
                  <a:latin typeface="Arial" pitchFamily="34" charset="0"/>
                </a:rPr>
                <a:t>A A A A A</a:t>
              </a:r>
              <a:r>
                <a:rPr lang="en-US" sz="3200" b="1" dirty="0">
                  <a:latin typeface="Arial" pitchFamily="34" charset="0"/>
                </a:rPr>
                <a:t> </a:t>
              </a:r>
              <a:r>
                <a:rPr lang="en-US" sz="3200" b="1" dirty="0" smtClean="0">
                  <a:latin typeface="Arial" pitchFamily="34" charset="0"/>
                </a:rPr>
                <a:t>  </a:t>
              </a:r>
              <a:r>
                <a:rPr lang="en-US" sz="3200" b="1" dirty="0" smtClean="0">
                  <a:solidFill>
                    <a:schemeClr val="accent1"/>
                  </a:solidFill>
                  <a:latin typeface="Arial" pitchFamily="34" charset="0"/>
                </a:rPr>
                <a:t>B </a:t>
              </a:r>
              <a:r>
                <a:rPr lang="en-US" sz="3200" b="1" dirty="0">
                  <a:solidFill>
                    <a:schemeClr val="accent1"/>
                  </a:solidFill>
                  <a:latin typeface="Arial" pitchFamily="34" charset="0"/>
                </a:rPr>
                <a:t>B B B B B B B B</a:t>
              </a:r>
              <a:r>
                <a:rPr lang="en-US" sz="3200" b="1" dirty="0">
                  <a:latin typeface="Arial" pitchFamily="34" charset="0"/>
                </a:rPr>
                <a:t> </a:t>
              </a:r>
              <a:r>
                <a:rPr lang="en-US" sz="3200" b="1" dirty="0">
                  <a:solidFill>
                    <a:srgbClr val="FFFF00"/>
                  </a:solidFill>
                  <a:latin typeface="Arial" pitchFamily="34" charset="0"/>
                </a:rPr>
                <a:t>C </a:t>
              </a:r>
              <a:r>
                <a:rPr lang="en-US" sz="3200" b="1" dirty="0" err="1">
                  <a:solidFill>
                    <a:srgbClr val="FFFF00"/>
                  </a:solidFill>
                  <a:latin typeface="Arial" pitchFamily="34" charset="0"/>
                </a:rPr>
                <a:t>C</a:t>
              </a:r>
              <a:r>
                <a:rPr lang="en-US" sz="3200" b="1" dirty="0">
                  <a:solidFill>
                    <a:srgbClr val="FFFF00"/>
                  </a:solidFill>
                  <a:latin typeface="Arial" pitchFamily="34" charset="0"/>
                </a:rPr>
                <a:t> </a:t>
              </a:r>
              <a:r>
                <a:rPr lang="en-US" sz="3200" b="1" dirty="0" err="1" smtClean="0">
                  <a:solidFill>
                    <a:srgbClr val="FFFF00"/>
                  </a:solidFill>
                  <a:latin typeface="Arial" pitchFamily="34" charset="0"/>
                </a:rPr>
                <a:t>C</a:t>
              </a:r>
              <a:endParaRPr lang="en-US" sz="3200" b="1" dirty="0" smtClean="0">
                <a:solidFill>
                  <a:srgbClr val="FFFF00"/>
                </a:solidFill>
                <a:latin typeface="Arial" pitchFamily="34" charset="0"/>
              </a:endParaRPr>
            </a:p>
            <a:p>
              <a:r>
                <a:rPr lang="en-US" sz="3200" dirty="0" smtClean="0">
                  <a:latin typeface="Arial" pitchFamily="34" charset="0"/>
                </a:rPr>
                <a:t> </a:t>
              </a:r>
              <a:endParaRPr lang="en-US" sz="3200" dirty="0">
                <a:latin typeface="Arial" pitchFamily="34" charset="0"/>
              </a:endParaRPr>
            </a:p>
          </p:txBody>
        </p:sp>
        <p:grpSp>
          <p:nvGrpSpPr>
            <p:cNvPr id="5" name="Group 6"/>
            <p:cNvGrpSpPr/>
            <p:nvPr/>
          </p:nvGrpSpPr>
          <p:grpSpPr>
            <a:xfrm>
              <a:off x="838200" y="3200400"/>
              <a:ext cx="7239000" cy="2514600"/>
              <a:chOff x="838200" y="3200400"/>
              <a:chExt cx="7239000" cy="2514600"/>
            </a:xfrm>
          </p:grpSpPr>
          <p:pic>
            <p:nvPicPr>
              <p:cNvPr id="8" name="Picture 7" descr="C:\Program Files\Common Files\Microsoft Shared\Clipart\cagcat50\IN00483_.wmf"/>
              <p:cNvPicPr>
                <a:picLocks noChangeAspect="1" noChangeArrowheads="1"/>
              </p:cNvPicPr>
              <p:nvPr/>
            </p:nvPicPr>
            <p:blipFill>
              <a:blip r:embed="rId2" cstate="print"/>
              <a:srcRect/>
              <a:stretch>
                <a:fillRect/>
              </a:stretch>
            </p:blipFill>
            <p:spPr bwMode="auto">
              <a:xfrm>
                <a:off x="3733800" y="3200400"/>
                <a:ext cx="304800" cy="303213"/>
              </a:xfrm>
              <a:prstGeom prst="rect">
                <a:avLst/>
              </a:prstGeom>
              <a:noFill/>
            </p:spPr>
          </p:pic>
          <p:pic>
            <p:nvPicPr>
              <p:cNvPr id="9" name="Picture 8"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1676400" y="3200400"/>
                <a:ext cx="304800" cy="304800"/>
              </a:xfrm>
              <a:prstGeom prst="rect">
                <a:avLst/>
              </a:prstGeom>
              <a:noFill/>
            </p:spPr>
          </p:pic>
          <p:pic>
            <p:nvPicPr>
              <p:cNvPr id="10" name="Picture 9"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2540000" y="3200400"/>
                <a:ext cx="304800" cy="304800"/>
              </a:xfrm>
              <a:prstGeom prst="rect">
                <a:avLst/>
              </a:prstGeom>
              <a:noFill/>
            </p:spPr>
          </p:pic>
          <p:pic>
            <p:nvPicPr>
              <p:cNvPr id="11" name="Picture 10"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2133600" y="3200400"/>
                <a:ext cx="304800" cy="304800"/>
              </a:xfrm>
              <a:prstGeom prst="rect">
                <a:avLst/>
              </a:prstGeom>
              <a:noFill/>
            </p:spPr>
          </p:pic>
          <p:pic>
            <p:nvPicPr>
              <p:cNvPr id="12" name="Picture 11"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4572000" y="3200400"/>
                <a:ext cx="304800" cy="304800"/>
              </a:xfrm>
              <a:prstGeom prst="rect">
                <a:avLst/>
              </a:prstGeom>
              <a:noFill/>
            </p:spPr>
          </p:pic>
          <p:pic>
            <p:nvPicPr>
              <p:cNvPr id="13" name="Picture 12"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4191000" y="3200400"/>
                <a:ext cx="304800" cy="304800"/>
              </a:xfrm>
              <a:prstGeom prst="rect">
                <a:avLst/>
              </a:prstGeom>
              <a:noFill/>
            </p:spPr>
          </p:pic>
          <p:pic>
            <p:nvPicPr>
              <p:cNvPr id="14" name="Picture 13"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4978400" y="3200400"/>
                <a:ext cx="304800" cy="304800"/>
              </a:xfrm>
              <a:prstGeom prst="rect">
                <a:avLst/>
              </a:prstGeom>
              <a:noFill/>
            </p:spPr>
          </p:pic>
          <p:pic>
            <p:nvPicPr>
              <p:cNvPr id="15" name="Picture 14"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2971800" y="3200400"/>
                <a:ext cx="304800" cy="304800"/>
              </a:xfrm>
              <a:prstGeom prst="rect">
                <a:avLst/>
              </a:prstGeom>
              <a:noFill/>
            </p:spPr>
          </p:pic>
          <p:pic>
            <p:nvPicPr>
              <p:cNvPr id="16" name="Picture 15"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3276600" y="3200400"/>
                <a:ext cx="304800" cy="304800"/>
              </a:xfrm>
              <a:prstGeom prst="rect">
                <a:avLst/>
              </a:prstGeom>
              <a:noFill/>
            </p:spPr>
          </p:pic>
          <p:pic>
            <p:nvPicPr>
              <p:cNvPr id="17" name="Picture 16"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5816600" y="3200400"/>
                <a:ext cx="304800" cy="304800"/>
              </a:xfrm>
              <a:prstGeom prst="rect">
                <a:avLst/>
              </a:prstGeom>
              <a:noFill/>
            </p:spPr>
          </p:pic>
          <p:pic>
            <p:nvPicPr>
              <p:cNvPr id="18" name="Picture 17"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5384800" y="3200400"/>
                <a:ext cx="304800" cy="304800"/>
              </a:xfrm>
              <a:prstGeom prst="rect">
                <a:avLst/>
              </a:prstGeom>
              <a:noFill/>
            </p:spPr>
          </p:pic>
          <p:pic>
            <p:nvPicPr>
              <p:cNvPr id="19" name="Picture 18" descr="C:\Program Files\Common Files\Microsoft Shared\Clipart\cagcat50\IN00483_.wmf"/>
              <p:cNvPicPr>
                <a:picLocks noChangeAspect="1" noChangeArrowheads="1"/>
              </p:cNvPicPr>
              <p:nvPr/>
            </p:nvPicPr>
            <p:blipFill>
              <a:blip r:embed="rId2" cstate="print"/>
              <a:srcRect/>
              <a:stretch>
                <a:fillRect/>
              </a:stretch>
            </p:blipFill>
            <p:spPr bwMode="auto">
              <a:xfrm>
                <a:off x="6248400" y="3200400"/>
                <a:ext cx="304800" cy="303213"/>
              </a:xfrm>
              <a:prstGeom prst="rect">
                <a:avLst/>
              </a:prstGeom>
              <a:noFill/>
            </p:spPr>
          </p:pic>
          <p:pic>
            <p:nvPicPr>
              <p:cNvPr id="20" name="Picture 19"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838200" y="5410200"/>
                <a:ext cx="304800" cy="304800"/>
              </a:xfrm>
              <a:prstGeom prst="rect">
                <a:avLst/>
              </a:prstGeom>
              <a:noFill/>
            </p:spPr>
          </p:pic>
          <p:pic>
            <p:nvPicPr>
              <p:cNvPr id="21" name="Picture 20"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1219200" y="5410200"/>
                <a:ext cx="304800" cy="304800"/>
              </a:xfrm>
              <a:prstGeom prst="rect">
                <a:avLst/>
              </a:prstGeom>
              <a:noFill/>
            </p:spPr>
          </p:pic>
          <p:pic>
            <p:nvPicPr>
              <p:cNvPr id="22" name="Picture 21"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1524000" y="5410200"/>
                <a:ext cx="304800" cy="304800"/>
              </a:xfrm>
              <a:prstGeom prst="rect">
                <a:avLst/>
              </a:prstGeom>
              <a:noFill/>
            </p:spPr>
          </p:pic>
          <p:pic>
            <p:nvPicPr>
              <p:cNvPr id="23" name="Picture 22"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2057400" y="5410200"/>
                <a:ext cx="304800" cy="304800"/>
              </a:xfrm>
              <a:prstGeom prst="rect">
                <a:avLst/>
              </a:prstGeom>
              <a:noFill/>
            </p:spPr>
          </p:pic>
          <p:pic>
            <p:nvPicPr>
              <p:cNvPr id="24" name="Picture 23"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2438400" y="5410200"/>
                <a:ext cx="304800" cy="304800"/>
              </a:xfrm>
              <a:prstGeom prst="rect">
                <a:avLst/>
              </a:prstGeom>
              <a:noFill/>
            </p:spPr>
          </p:pic>
          <p:pic>
            <p:nvPicPr>
              <p:cNvPr id="25" name="Picture 24" descr="C:\Documents and Settings\Compaq_Administrator\Application Data\Microsoft\Media Catalog\Downloaded Clips\clac\j0431556.png"/>
              <p:cNvPicPr>
                <a:picLocks noChangeAspect="1" noChangeArrowheads="1"/>
              </p:cNvPicPr>
              <p:nvPr/>
            </p:nvPicPr>
            <p:blipFill>
              <a:blip r:embed="rId3" cstate="print"/>
              <a:srcRect/>
              <a:stretch>
                <a:fillRect/>
              </a:stretch>
            </p:blipFill>
            <p:spPr bwMode="auto">
              <a:xfrm>
                <a:off x="2895600" y="5410200"/>
                <a:ext cx="304800" cy="304800"/>
              </a:xfrm>
              <a:prstGeom prst="rect">
                <a:avLst/>
              </a:prstGeom>
              <a:noFill/>
            </p:spPr>
          </p:pic>
          <p:pic>
            <p:nvPicPr>
              <p:cNvPr id="26" name="Picture 25"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3276600" y="5410200"/>
                <a:ext cx="304800" cy="304800"/>
              </a:xfrm>
              <a:prstGeom prst="rect">
                <a:avLst/>
              </a:prstGeom>
              <a:noFill/>
            </p:spPr>
          </p:pic>
          <p:pic>
            <p:nvPicPr>
              <p:cNvPr id="27" name="Picture 26"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4114800" y="5410200"/>
                <a:ext cx="304800" cy="304800"/>
              </a:xfrm>
              <a:prstGeom prst="rect">
                <a:avLst/>
              </a:prstGeom>
              <a:noFill/>
            </p:spPr>
          </p:pic>
          <p:pic>
            <p:nvPicPr>
              <p:cNvPr id="28" name="Picture 27"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3657600" y="5410200"/>
                <a:ext cx="304800" cy="304800"/>
              </a:xfrm>
              <a:prstGeom prst="rect">
                <a:avLst/>
              </a:prstGeom>
              <a:noFill/>
            </p:spPr>
          </p:pic>
          <p:pic>
            <p:nvPicPr>
              <p:cNvPr id="29" name="Picture 28"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4495800" y="5410200"/>
                <a:ext cx="304800" cy="304800"/>
              </a:xfrm>
              <a:prstGeom prst="rect">
                <a:avLst/>
              </a:prstGeom>
              <a:noFill/>
            </p:spPr>
          </p:pic>
          <p:pic>
            <p:nvPicPr>
              <p:cNvPr id="30" name="Picture 29"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6553200" y="5410200"/>
                <a:ext cx="304800" cy="304800"/>
              </a:xfrm>
              <a:prstGeom prst="rect">
                <a:avLst/>
              </a:prstGeom>
              <a:noFill/>
            </p:spPr>
          </p:pic>
          <p:pic>
            <p:nvPicPr>
              <p:cNvPr id="31" name="Picture 30"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6096000" y="5410200"/>
                <a:ext cx="304800" cy="304800"/>
              </a:xfrm>
              <a:prstGeom prst="rect">
                <a:avLst/>
              </a:prstGeom>
              <a:noFill/>
            </p:spPr>
          </p:pic>
          <p:pic>
            <p:nvPicPr>
              <p:cNvPr id="32" name="Picture 31"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5715000" y="5410200"/>
                <a:ext cx="304800" cy="304800"/>
              </a:xfrm>
              <a:prstGeom prst="rect">
                <a:avLst/>
              </a:prstGeom>
              <a:noFill/>
            </p:spPr>
          </p:pic>
          <p:pic>
            <p:nvPicPr>
              <p:cNvPr id="33" name="Picture 32"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5334000" y="5410200"/>
                <a:ext cx="304800" cy="304800"/>
              </a:xfrm>
              <a:prstGeom prst="rect">
                <a:avLst/>
              </a:prstGeom>
              <a:noFill/>
            </p:spPr>
          </p:pic>
          <p:pic>
            <p:nvPicPr>
              <p:cNvPr id="34" name="Picture 33" descr="C:\Documents and Settings\Compaq_Administrator\Application Data\Microsoft\Media Catalog\Downloaded Clips\clad\j0434742.png"/>
              <p:cNvPicPr>
                <a:picLocks noChangeAspect="1" noChangeArrowheads="1"/>
              </p:cNvPicPr>
              <p:nvPr/>
            </p:nvPicPr>
            <p:blipFill>
              <a:blip r:embed="rId4" cstate="print"/>
              <a:srcRect/>
              <a:stretch>
                <a:fillRect/>
              </a:stretch>
            </p:blipFill>
            <p:spPr bwMode="auto">
              <a:xfrm>
                <a:off x="4953000" y="5410200"/>
                <a:ext cx="304800" cy="304800"/>
              </a:xfrm>
              <a:prstGeom prst="rect">
                <a:avLst/>
              </a:prstGeom>
              <a:noFill/>
            </p:spPr>
          </p:pic>
          <p:pic>
            <p:nvPicPr>
              <p:cNvPr id="35" name="Picture 34" descr="C:\Program Files\Common Files\Microsoft Shared\Clipart\cagcat50\IN00483_.wmf"/>
              <p:cNvPicPr>
                <a:picLocks noChangeAspect="1" noChangeArrowheads="1"/>
              </p:cNvPicPr>
              <p:nvPr/>
            </p:nvPicPr>
            <p:blipFill>
              <a:blip r:embed="rId2" cstate="print"/>
              <a:srcRect/>
              <a:stretch>
                <a:fillRect/>
              </a:stretch>
            </p:blipFill>
            <p:spPr bwMode="auto">
              <a:xfrm>
                <a:off x="7772400" y="5410200"/>
                <a:ext cx="304800" cy="303213"/>
              </a:xfrm>
              <a:prstGeom prst="rect">
                <a:avLst/>
              </a:prstGeom>
              <a:noFill/>
            </p:spPr>
          </p:pic>
          <p:pic>
            <p:nvPicPr>
              <p:cNvPr id="36" name="Picture 35" descr="C:\Program Files\Common Files\Microsoft Shared\Clipart\cagcat50\IN00483_.wmf"/>
              <p:cNvPicPr>
                <a:picLocks noChangeAspect="1" noChangeArrowheads="1"/>
              </p:cNvPicPr>
              <p:nvPr/>
            </p:nvPicPr>
            <p:blipFill>
              <a:blip r:embed="rId2" cstate="print"/>
              <a:srcRect/>
              <a:stretch>
                <a:fillRect/>
              </a:stretch>
            </p:blipFill>
            <p:spPr bwMode="auto">
              <a:xfrm>
                <a:off x="7315200" y="5410200"/>
                <a:ext cx="304800" cy="303213"/>
              </a:xfrm>
              <a:prstGeom prst="rect">
                <a:avLst/>
              </a:prstGeom>
              <a:noFill/>
            </p:spPr>
          </p:pic>
          <p:pic>
            <p:nvPicPr>
              <p:cNvPr id="37" name="Picture 36" descr="C:\Program Files\Common Files\Microsoft Shared\Clipart\cagcat50\IN00483_.wmf"/>
              <p:cNvPicPr>
                <a:picLocks noChangeAspect="1" noChangeArrowheads="1"/>
              </p:cNvPicPr>
              <p:nvPr/>
            </p:nvPicPr>
            <p:blipFill>
              <a:blip r:embed="rId2" cstate="print"/>
              <a:srcRect/>
              <a:stretch>
                <a:fillRect/>
              </a:stretch>
            </p:blipFill>
            <p:spPr bwMode="auto">
              <a:xfrm>
                <a:off x="6934200" y="5410200"/>
                <a:ext cx="304800" cy="303213"/>
              </a:xfrm>
              <a:prstGeom prst="rect">
                <a:avLst/>
              </a:prstGeom>
              <a:noFill/>
            </p:spPr>
          </p:pic>
        </p:gr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Benefits of Batch Size Reduction </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TextBox 4"/>
          <p:cNvSpPr txBox="1"/>
          <p:nvPr/>
        </p:nvSpPr>
        <p:spPr>
          <a:xfrm>
            <a:off x="1295400" y="2362200"/>
            <a:ext cx="7214475" cy="1569660"/>
          </a:xfrm>
          <a:prstGeom prst="rect">
            <a:avLst/>
          </a:prstGeom>
          <a:noFill/>
        </p:spPr>
        <p:txBody>
          <a:bodyPr wrap="none" rtlCol="0">
            <a:spAutoFit/>
          </a:bodyPr>
          <a:lstStyle/>
          <a:p>
            <a:pPr>
              <a:buFont typeface="Arial" pitchFamily="34" charset="0"/>
              <a:buChar char="•"/>
            </a:pPr>
            <a:r>
              <a:rPr lang="en-US" sz="2400" dirty="0" smtClean="0"/>
              <a:t> Shorter Lead Times</a:t>
            </a:r>
          </a:p>
          <a:p>
            <a:pPr>
              <a:buFont typeface="Arial" pitchFamily="34" charset="0"/>
              <a:buChar char="•"/>
            </a:pPr>
            <a:r>
              <a:rPr lang="en-US" sz="2400" dirty="0" smtClean="0"/>
              <a:t> Quality issues with smaller batches effect less products</a:t>
            </a:r>
          </a:p>
          <a:p>
            <a:pPr>
              <a:buFont typeface="Arial" pitchFamily="34" charset="0"/>
              <a:buChar char="•"/>
            </a:pPr>
            <a:r>
              <a:rPr lang="en-US" sz="2400" dirty="0" smtClean="0"/>
              <a:t> Less floor space</a:t>
            </a:r>
          </a:p>
          <a:p>
            <a:pPr>
              <a:buFont typeface="Arial" pitchFamily="34" charset="0"/>
              <a:buChar char="•"/>
            </a:pPr>
            <a:r>
              <a:rPr lang="en-US" sz="2400" dirty="0" smtClean="0"/>
              <a:t> Lower amounts of WIP </a:t>
            </a:r>
            <a:endParaRPr 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Quick Changeover</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descr="View Details"/>
          <p:cNvPicPr/>
          <p:nvPr/>
        </p:nvPicPr>
        <p:blipFill>
          <a:blip r:embed="rId2" cstate="print"/>
          <a:srcRect/>
          <a:stretch>
            <a:fillRect/>
          </a:stretch>
        </p:blipFill>
        <p:spPr bwMode="auto">
          <a:xfrm>
            <a:off x="4038600" y="4953000"/>
            <a:ext cx="1600200" cy="1476375"/>
          </a:xfrm>
          <a:prstGeom prst="rect">
            <a:avLst/>
          </a:prstGeom>
          <a:noFill/>
          <a:ln w="9525">
            <a:noFill/>
            <a:miter lim="800000"/>
            <a:headEnd/>
            <a:tailEnd/>
          </a:ln>
        </p:spPr>
      </p:pic>
      <p:sp>
        <p:nvSpPr>
          <p:cNvPr id="6" name="TextBox 5"/>
          <p:cNvSpPr txBox="1"/>
          <p:nvPr/>
        </p:nvSpPr>
        <p:spPr>
          <a:xfrm>
            <a:off x="533400" y="1981200"/>
            <a:ext cx="8382000" cy="2308324"/>
          </a:xfrm>
          <a:prstGeom prst="rect">
            <a:avLst/>
          </a:prstGeom>
          <a:noFill/>
        </p:spPr>
        <p:txBody>
          <a:bodyPr wrap="square" rtlCol="0">
            <a:spAutoFit/>
          </a:bodyPr>
          <a:lstStyle/>
          <a:p>
            <a:pPr>
              <a:buFont typeface="Arial" pitchFamily="34" charset="0"/>
              <a:buChar char="•"/>
            </a:pPr>
            <a:r>
              <a:rPr lang="en-US" sz="2400" dirty="0" smtClean="0"/>
              <a:t> High setup costs encourage large lot sizes</a:t>
            </a:r>
          </a:p>
          <a:p>
            <a:pPr>
              <a:buFont typeface="Arial" pitchFamily="34" charset="0"/>
              <a:buChar char="•"/>
            </a:pPr>
            <a:r>
              <a:rPr lang="en-US" sz="2400" dirty="0" smtClean="0"/>
              <a:t> Pit crew analogy – when we’re changing over we’re not producing product</a:t>
            </a:r>
          </a:p>
          <a:p>
            <a:pPr>
              <a:buFont typeface="Arial" pitchFamily="34" charset="0"/>
              <a:buChar char="•"/>
            </a:pPr>
            <a:r>
              <a:rPr lang="en-US" sz="2400" dirty="0" smtClean="0"/>
              <a:t> SMED (Single Minute Exchange of Dies)</a:t>
            </a:r>
          </a:p>
          <a:p>
            <a:pPr>
              <a:buFont typeface="Arial" pitchFamily="34" charset="0"/>
              <a:buChar char="•"/>
            </a:pPr>
            <a:r>
              <a:rPr lang="en-US" sz="2400" dirty="0"/>
              <a:t> </a:t>
            </a:r>
            <a:r>
              <a:rPr lang="en-US" sz="2400" dirty="0" smtClean="0"/>
              <a:t>Changeover is from last good piece to first, next good piece</a:t>
            </a:r>
          </a:p>
          <a:p>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470025"/>
          </a:xfrm>
        </p:spPr>
        <p:txBody>
          <a:bodyPr>
            <a:normAutofit/>
          </a:bodyPr>
          <a:lstStyle/>
          <a:p>
            <a:r>
              <a:rPr lang="en-US" dirty="0" smtClean="0"/>
              <a:t>Setup Analysis and Reduction</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p:cNvPicPr/>
          <p:nvPr/>
        </p:nvPicPr>
        <p:blipFill>
          <a:blip r:embed="rId2" cstate="print"/>
          <a:srcRect/>
          <a:stretch>
            <a:fillRect/>
          </a:stretch>
        </p:blipFill>
        <p:spPr bwMode="auto">
          <a:xfrm>
            <a:off x="2743200" y="4800600"/>
            <a:ext cx="3505200" cy="1905000"/>
          </a:xfrm>
          <a:prstGeom prst="rect">
            <a:avLst/>
          </a:prstGeom>
          <a:noFill/>
          <a:ln w="9525">
            <a:noFill/>
            <a:miter lim="800000"/>
            <a:headEnd/>
            <a:tailEnd/>
          </a:ln>
        </p:spPr>
      </p:pic>
      <p:sp>
        <p:nvSpPr>
          <p:cNvPr id="83969" name="Rectangle 1"/>
          <p:cNvSpPr>
            <a:spLocks noChangeArrowheads="1"/>
          </p:cNvSpPr>
          <p:nvPr/>
        </p:nvSpPr>
        <p:spPr bwMode="auto">
          <a:xfrm>
            <a:off x="457200" y="1017925"/>
            <a:ext cx="8305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Some keys</a:t>
            </a:r>
            <a:r>
              <a:rPr kumimoji="0" lang="en-US" sz="2000" b="0" i="0" u="none" strike="noStrike" cap="none" normalizeH="0" dirty="0" smtClean="0">
                <a:ln>
                  <a:noFill/>
                </a:ln>
                <a:solidFill>
                  <a:schemeClr val="tx1"/>
                </a:solidFill>
                <a:effectLst/>
                <a:latin typeface="Arial" pitchFamily="34" charset="0"/>
                <a:ea typeface="Calibri" pitchFamily="34" charset="0"/>
                <a:cs typeface="Arial" pitchFamily="34" charset="0"/>
              </a:rPr>
              <a:t> to improving a setup are: </a:t>
            </a: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Separate preparation or external setup from actual or internal setup and move as much as possible to external so you can shorten the changeover time.</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Move material and tools needed for the changeover closer to the actual spot it</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needed.</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Standardize the actual process (and combine steps where possible) and tools used.</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Train Operators and Mechanics on procedures.</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sz="20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A</a:t>
            </a:r>
            <a:r>
              <a:rPr kumimoji="0" lang="en-US" sz="2000" b="0" i="0" u="none" strike="noStrike" cap="none" normalizeH="0" dirty="0" smtClean="0">
                <a:ln>
                  <a:noFill/>
                </a:ln>
                <a:solidFill>
                  <a:schemeClr val="tx1"/>
                </a:solidFill>
                <a:effectLst/>
                <a:latin typeface="Arial" pitchFamily="34" charset="0"/>
                <a:cs typeface="Arial" pitchFamily="34" charset="0"/>
              </a:rPr>
              <a:t> good tool to do this is to use a Setup Analysis Chart</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305800" cy="1470025"/>
          </a:xfrm>
        </p:spPr>
        <p:txBody>
          <a:bodyPr>
            <a:normAutofit/>
          </a:bodyPr>
          <a:lstStyle/>
          <a:p>
            <a:r>
              <a:rPr lang="en-US" sz="3600" dirty="0" smtClean="0"/>
              <a:t>Warehouse and Store Operations Setups</a:t>
            </a:r>
            <a:endParaRPr lang="en-US" sz="3600"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Rectangle 4"/>
          <p:cNvSpPr/>
          <p:nvPr/>
        </p:nvSpPr>
        <p:spPr>
          <a:xfrm>
            <a:off x="533400" y="1219200"/>
            <a:ext cx="8229600" cy="3785652"/>
          </a:xfrm>
          <a:prstGeom prst="rect">
            <a:avLst/>
          </a:prstGeom>
        </p:spPr>
        <p:txBody>
          <a:bodyPr wrap="square">
            <a:spAutoFit/>
          </a:bodyPr>
          <a:lstStyle/>
          <a:p>
            <a:r>
              <a:rPr lang="en-US" sz="2000" dirty="0" smtClean="0"/>
              <a:t>Warehouse Operations setups are found in:</a:t>
            </a:r>
          </a:p>
          <a:p>
            <a:endParaRPr lang="en-US" sz="2000" dirty="0" smtClean="0"/>
          </a:p>
          <a:p>
            <a:pPr>
              <a:buFont typeface="Arial" pitchFamily="34" charset="0"/>
              <a:buChar char="•"/>
            </a:pPr>
            <a:r>
              <a:rPr lang="en-US" sz="2000" dirty="0" smtClean="0"/>
              <a:t> Receiving</a:t>
            </a:r>
          </a:p>
          <a:p>
            <a:pPr>
              <a:buFont typeface="Arial" pitchFamily="34" charset="0"/>
              <a:buChar char="•"/>
            </a:pPr>
            <a:r>
              <a:rPr lang="en-US" sz="2000" dirty="0" smtClean="0"/>
              <a:t> Picking</a:t>
            </a:r>
          </a:p>
          <a:p>
            <a:pPr>
              <a:buFont typeface="Arial" pitchFamily="34" charset="0"/>
              <a:buChar char="•"/>
            </a:pPr>
            <a:r>
              <a:rPr lang="en-US" sz="2000" dirty="0" smtClean="0"/>
              <a:t>  Staging</a:t>
            </a:r>
          </a:p>
          <a:p>
            <a:pPr>
              <a:buFont typeface="Arial" pitchFamily="34" charset="0"/>
              <a:buChar char="•"/>
            </a:pPr>
            <a:r>
              <a:rPr lang="en-US" sz="2000" dirty="0" smtClean="0"/>
              <a:t>  Loading </a:t>
            </a:r>
          </a:p>
          <a:p>
            <a:pPr>
              <a:buFont typeface="Arial" pitchFamily="34" charset="0"/>
              <a:buChar char="•"/>
            </a:pPr>
            <a:r>
              <a:rPr lang="en-US" sz="2000" dirty="0" smtClean="0"/>
              <a:t> Shipping (especially for shift start ups)</a:t>
            </a:r>
          </a:p>
          <a:p>
            <a:endParaRPr lang="en-US" sz="2000" dirty="0" smtClean="0"/>
          </a:p>
          <a:p>
            <a:r>
              <a:rPr lang="en-US" sz="2000" dirty="0"/>
              <a:t>Stores can have rough startup as well at the beginning of the day and when changing shifts, especially with the large use of temporary workers. So, standardizing and visualizing store opening and shift changes can make this activity more productive. </a:t>
            </a:r>
          </a:p>
        </p:txBody>
      </p:sp>
      <p:pic>
        <p:nvPicPr>
          <p:cNvPr id="6" name="Picture 5" descr="C:\LPA - Teaching and Training\LPA\Clients\Toys R Us\Pictures\06-02-10\Rec Door 16 - after.JPG"/>
          <p:cNvPicPr/>
          <p:nvPr/>
        </p:nvPicPr>
        <p:blipFill>
          <a:blip r:embed="rId2" cstate="print"/>
          <a:srcRect/>
          <a:stretch>
            <a:fillRect/>
          </a:stretch>
        </p:blipFill>
        <p:spPr bwMode="auto">
          <a:xfrm>
            <a:off x="3581400" y="4876800"/>
            <a:ext cx="2362200" cy="174496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Kanbans</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81921" name="Rectangle 1"/>
          <p:cNvSpPr>
            <a:spLocks noChangeArrowheads="1"/>
          </p:cNvSpPr>
          <p:nvPr/>
        </p:nvSpPr>
        <p:spPr bwMode="auto">
          <a:xfrm>
            <a:off x="228600" y="1436639"/>
            <a:ext cx="83058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ea typeface="Calibri" pitchFamily="34" charset="0"/>
                <a:cs typeface="Arial" pitchFamily="34" charset="0"/>
              </a:rPr>
              <a:t> Kanbans are a way to control the flow of materials and other resources by linking functions with visual controls.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ea typeface="Calibri" pitchFamily="34" charset="0"/>
                <a:cs typeface="Arial" pitchFamily="34" charset="0"/>
              </a:rPr>
              <a:t> Only what has been consumed at the demand by the downstream customer is replaced.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ea typeface="Calibri" pitchFamily="34" charset="0"/>
                <a:cs typeface="Arial" pitchFamily="34" charset="0"/>
              </a:rPr>
              <a:t> This determines the production and replenishment schedule.</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US" sz="2400" dirty="0">
                <a:ea typeface="Calibri" pitchFamily="34" charset="0"/>
                <a:cs typeface="Arial" pitchFamily="34" charset="0"/>
              </a:rPr>
              <a:t> </a:t>
            </a:r>
            <a:r>
              <a:rPr lang="en-US" sz="2400" dirty="0" smtClean="0">
                <a:ea typeface="Calibri" pitchFamily="34" charset="0"/>
                <a:cs typeface="Arial" pitchFamily="34" charset="0"/>
              </a:rPr>
              <a:t>Use the concept of “Point of Use Storage” (POUS)</a:t>
            </a:r>
            <a:r>
              <a:rPr kumimoji="0" lang="en-US" sz="2400" b="0" i="0" u="none" strike="noStrike" cap="none" normalizeH="0" baseline="0" dirty="0" smtClean="0">
                <a:ln>
                  <a:noFill/>
                </a:ln>
                <a:solidFill>
                  <a:schemeClr val="tx1"/>
                </a:solidFill>
                <a:effectLst/>
                <a:ea typeface="Calibri" pitchFamily="34" charset="0"/>
                <a:cs typeface="Arial" pitchFamily="34" charset="0"/>
              </a:rPr>
              <a:t> </a:t>
            </a:r>
            <a:endParaRPr kumimoji="0" lang="en-US" sz="2400" b="0" i="0" u="none" strike="noStrike" cap="none" normalizeH="0" baseline="0" dirty="0" smtClean="0">
              <a:ln>
                <a:noFill/>
              </a:ln>
              <a:solidFill>
                <a:schemeClr val="tx1"/>
              </a:solidFill>
              <a:effectLst/>
            </a:endParaRPr>
          </a:p>
        </p:txBody>
      </p:sp>
      <p:pic>
        <p:nvPicPr>
          <p:cNvPr id="6" name="Picture 5" descr="C:\LPA - Teaching and Training\LPA\Clients\Toys R Us\Pictures\5S dot dom - after\Office Wall - After.JPG"/>
          <p:cNvPicPr/>
          <p:nvPr/>
        </p:nvPicPr>
        <p:blipFill>
          <a:blip r:embed="rId2" cstate="print"/>
          <a:srcRect/>
          <a:stretch>
            <a:fillRect/>
          </a:stretch>
        </p:blipFill>
        <p:spPr bwMode="auto">
          <a:xfrm>
            <a:off x="2514600" y="4267200"/>
            <a:ext cx="3200400" cy="20574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Quality at the Source</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Rectangle 4"/>
          <p:cNvSpPr/>
          <p:nvPr/>
        </p:nvSpPr>
        <p:spPr>
          <a:xfrm>
            <a:off x="1219200" y="1905000"/>
            <a:ext cx="6858000" cy="4154984"/>
          </a:xfrm>
          <a:prstGeom prst="rect">
            <a:avLst/>
          </a:prstGeom>
        </p:spPr>
        <p:txBody>
          <a:bodyPr wrap="square">
            <a:spAutoFit/>
          </a:bodyPr>
          <a:lstStyle/>
          <a:p>
            <a:pPr>
              <a:buFont typeface="Arial" pitchFamily="34" charset="0"/>
              <a:buChar char="•"/>
            </a:pPr>
            <a:r>
              <a:rPr lang="en-US" sz="2400" dirty="0" smtClean="0"/>
              <a:t> Next </a:t>
            </a:r>
            <a:r>
              <a:rPr lang="en-US" sz="2400" dirty="0"/>
              <a:t>step in any process is the customer and </a:t>
            </a:r>
            <a:r>
              <a:rPr lang="en-US" sz="2400" dirty="0" smtClean="0"/>
              <a:t>you </a:t>
            </a:r>
            <a:r>
              <a:rPr lang="en-US" sz="2400" dirty="0"/>
              <a:t>want to make sure that you deliver perfect product to that </a:t>
            </a:r>
            <a:r>
              <a:rPr lang="en-US" sz="2400" dirty="0" smtClean="0"/>
              <a:t>customer</a:t>
            </a:r>
          </a:p>
          <a:p>
            <a:pPr>
              <a:buFont typeface="Arial" pitchFamily="34" charset="0"/>
              <a:buChar char="•"/>
            </a:pPr>
            <a:endParaRPr lang="en-US" sz="2400" dirty="0" smtClean="0"/>
          </a:p>
          <a:p>
            <a:pPr>
              <a:buFont typeface="Arial" pitchFamily="34" charset="0"/>
              <a:buChar char="•"/>
            </a:pPr>
            <a:r>
              <a:rPr lang="en-US" sz="2400" dirty="0" smtClean="0"/>
              <a:t> A </a:t>
            </a:r>
            <a:r>
              <a:rPr lang="en-US" sz="2400" dirty="0"/>
              <a:t>way to help ensure this is through the use of “</a:t>
            </a:r>
            <a:r>
              <a:rPr lang="en-US" sz="2400" dirty="0" err="1"/>
              <a:t>Poka</a:t>
            </a:r>
            <a:r>
              <a:rPr lang="en-US" sz="2400" dirty="0"/>
              <a:t> Yokes”. </a:t>
            </a:r>
            <a:r>
              <a:rPr lang="en-US" sz="2400" dirty="0" smtClean="0"/>
              <a:t>.. a </a:t>
            </a:r>
            <a:r>
              <a:rPr lang="en-US" sz="2400" dirty="0" err="1"/>
              <a:t>Poka</a:t>
            </a:r>
            <a:r>
              <a:rPr lang="en-US" sz="2400" dirty="0"/>
              <a:t> Yoke is a way to make so that it is virtually impossible to pass on a defective part or piece of information from one process to </a:t>
            </a:r>
            <a:r>
              <a:rPr lang="en-US" sz="2400" dirty="0" smtClean="0"/>
              <a:t>another</a:t>
            </a:r>
          </a:p>
          <a:p>
            <a:pPr>
              <a:buFont typeface="Arial" pitchFamily="34" charset="0"/>
              <a:buChar char="•"/>
            </a:pPr>
            <a:endParaRPr lang="en-US" sz="2400" dirty="0" smtClean="0"/>
          </a:p>
          <a:p>
            <a:pPr>
              <a:buFont typeface="Arial" pitchFamily="34" charset="0"/>
              <a:buChar char="•"/>
            </a:pPr>
            <a:r>
              <a:rPr lang="en-US" sz="2400" dirty="0" smtClean="0"/>
              <a:t> Used </a:t>
            </a:r>
            <a:r>
              <a:rPr lang="en-US" sz="2400" dirty="0"/>
              <a:t>in conjunction with a Total Quality Management (TQM) program</a:t>
            </a:r>
          </a:p>
        </p:txBody>
      </p:sp>
      <p:pic>
        <p:nvPicPr>
          <p:cNvPr id="80898" name="Picture 2" descr="View Details"/>
          <p:cNvPicPr>
            <a:picLocks noChangeAspect="1" noChangeArrowheads="1"/>
          </p:cNvPicPr>
          <p:nvPr/>
        </p:nvPicPr>
        <p:blipFill>
          <a:blip r:embed="rId2" cstate="print"/>
          <a:srcRect/>
          <a:stretch>
            <a:fillRect/>
          </a:stretch>
        </p:blipFill>
        <p:spPr bwMode="auto">
          <a:xfrm>
            <a:off x="7391400" y="5334000"/>
            <a:ext cx="914401" cy="914401"/>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Workcells</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Rectangle 4"/>
          <p:cNvSpPr/>
          <p:nvPr/>
        </p:nvSpPr>
        <p:spPr>
          <a:xfrm>
            <a:off x="685800" y="1502688"/>
            <a:ext cx="7162800" cy="5355312"/>
          </a:xfrm>
          <a:prstGeom prst="rect">
            <a:avLst/>
          </a:prstGeom>
        </p:spPr>
        <p:txBody>
          <a:bodyPr wrap="square">
            <a:spAutoFit/>
          </a:bodyPr>
          <a:lstStyle/>
          <a:p>
            <a:pPr>
              <a:buFont typeface="Arial" pitchFamily="34" charset="0"/>
              <a:buChar char="•"/>
            </a:pPr>
            <a:r>
              <a:rPr lang="en-US" dirty="0" smtClean="0"/>
              <a:t> Work </a:t>
            </a:r>
            <a:r>
              <a:rPr lang="en-US" dirty="0"/>
              <a:t>Cells </a:t>
            </a:r>
            <a:r>
              <a:rPr lang="en-US" dirty="0" smtClean="0"/>
              <a:t>rearrange people </a:t>
            </a:r>
            <a:r>
              <a:rPr lang="en-US" dirty="0"/>
              <a:t>and equipment that would typically be located in various departments into one group so that they can focus on making single product or service or group of related items or </a:t>
            </a:r>
            <a:r>
              <a:rPr lang="en-US" dirty="0" smtClean="0"/>
              <a:t>services</a:t>
            </a:r>
          </a:p>
          <a:p>
            <a:pPr>
              <a:buFont typeface="Arial" pitchFamily="34" charset="0"/>
              <a:buChar char="•"/>
            </a:pPr>
            <a:endParaRPr lang="en-US" dirty="0"/>
          </a:p>
          <a:p>
            <a:pPr>
              <a:buFont typeface="Arial" pitchFamily="34" charset="0"/>
              <a:buChar char="•"/>
            </a:pPr>
            <a:r>
              <a:rPr lang="en-US" dirty="0" smtClean="0"/>
              <a:t> </a:t>
            </a:r>
            <a:r>
              <a:rPr lang="en-US" dirty="0"/>
              <a:t>T</a:t>
            </a:r>
            <a:r>
              <a:rPr lang="en-US" dirty="0" smtClean="0"/>
              <a:t>ypically </a:t>
            </a:r>
            <a:r>
              <a:rPr lang="en-US" dirty="0"/>
              <a:t>in a “horseshoe” type shape which allows for a more efficient use of work space,  equipment and is conducive to one piece flow and as a result, less </a:t>
            </a:r>
            <a:r>
              <a:rPr lang="en-US" dirty="0" smtClean="0"/>
              <a:t>WIP</a:t>
            </a:r>
          </a:p>
          <a:p>
            <a:pPr>
              <a:buFont typeface="Arial" pitchFamily="34" charset="0"/>
              <a:buChar char="•"/>
            </a:pPr>
            <a:endParaRPr lang="en-US" dirty="0" smtClean="0"/>
          </a:p>
          <a:p>
            <a:pPr>
              <a:buFont typeface="Arial" pitchFamily="34" charset="0"/>
              <a:buChar char="•"/>
            </a:pPr>
            <a:r>
              <a:rPr lang="en-US" dirty="0" smtClean="0"/>
              <a:t> </a:t>
            </a:r>
            <a:r>
              <a:rPr lang="en-US" dirty="0"/>
              <a:t>I</a:t>
            </a:r>
            <a:r>
              <a:rPr lang="en-US" dirty="0" smtClean="0"/>
              <a:t>mportant </a:t>
            </a:r>
            <a:r>
              <a:rPr lang="en-US" dirty="0"/>
              <a:t>to calculate the Takt time for the product or service family (Total Work Time Available/Units Required) in order to balance the activities in the Work Cell so that materials or information can flow. </a:t>
            </a:r>
            <a:endParaRPr lang="en-US" dirty="0" smtClean="0"/>
          </a:p>
          <a:p>
            <a:pPr>
              <a:buFont typeface="Arial" pitchFamily="34" charset="0"/>
              <a:buChar char="•"/>
            </a:pPr>
            <a:endParaRPr lang="en-US" dirty="0"/>
          </a:p>
          <a:p>
            <a:pPr>
              <a:buFont typeface="Arial" pitchFamily="34" charset="0"/>
              <a:buChar char="•"/>
            </a:pPr>
            <a:r>
              <a:rPr lang="en-US" dirty="0" smtClean="0"/>
              <a:t> Work </a:t>
            </a:r>
            <a:r>
              <a:rPr lang="en-US" dirty="0"/>
              <a:t>Cells can be appropriate not only on the Shop Floor, but in the Office and Warehouse</a:t>
            </a:r>
            <a:endParaRPr lang="en-US" dirty="0" smtClean="0"/>
          </a:p>
          <a:p>
            <a:endParaRPr lang="en-US" dirty="0"/>
          </a:p>
          <a:p>
            <a:endParaRPr lang="en-US" dirty="0" smtClean="0"/>
          </a:p>
          <a:p>
            <a:endParaRPr lang="en-US" dirty="0"/>
          </a:p>
          <a:p>
            <a:endParaRPr lang="en-US" dirty="0" smtClean="0"/>
          </a:p>
          <a:p>
            <a:endParaRPr lang="en-US" dirty="0"/>
          </a:p>
        </p:txBody>
      </p:sp>
      <p:pic>
        <p:nvPicPr>
          <p:cNvPr id="79874" name="Picture 2" descr="View Details"/>
          <p:cNvPicPr>
            <a:picLocks noChangeAspect="1" noChangeArrowheads="1"/>
          </p:cNvPicPr>
          <p:nvPr/>
        </p:nvPicPr>
        <p:blipFill>
          <a:blip r:embed="rId2" cstate="print"/>
          <a:srcRect/>
          <a:stretch>
            <a:fillRect/>
          </a:stretch>
        </p:blipFill>
        <p:spPr bwMode="auto">
          <a:xfrm>
            <a:off x="3810000" y="5257800"/>
            <a:ext cx="1371600" cy="13716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Total Productive Maintenance (TPM)</a:t>
            </a:r>
            <a:endParaRPr lang="en-US" dirty="0"/>
          </a:p>
        </p:txBody>
      </p:sp>
      <p:sp>
        <p:nvSpPr>
          <p:cNvPr id="4" name="Title 1"/>
          <p:cNvSpPr>
            <a:spLocks noGrp="1"/>
          </p:cNvSpPr>
          <p:nvPr/>
        </p:nvSpPr>
        <p:spPr>
          <a:xfrm>
            <a:off x="609600" y="320040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sp>
        <p:nvSpPr>
          <p:cNvPr id="5" name="Rectangle 4"/>
          <p:cNvSpPr/>
          <p:nvPr/>
        </p:nvSpPr>
        <p:spPr>
          <a:xfrm>
            <a:off x="1752600" y="1905000"/>
            <a:ext cx="6185027" cy="1938992"/>
          </a:xfrm>
          <a:prstGeom prst="rect">
            <a:avLst/>
          </a:prstGeom>
        </p:spPr>
        <p:txBody>
          <a:bodyPr wrap="none">
            <a:spAutoFit/>
          </a:bodyPr>
          <a:lstStyle/>
          <a:p>
            <a:pPr>
              <a:buFont typeface="Arial" pitchFamily="34" charset="0"/>
              <a:buChar char="•"/>
            </a:pPr>
            <a:r>
              <a:rPr lang="en-US" sz="2400" dirty="0" smtClean="0"/>
              <a:t> TPM  looks to reduce equipment </a:t>
            </a:r>
            <a:r>
              <a:rPr lang="en-US" sz="2400" dirty="0"/>
              <a:t>related </a:t>
            </a:r>
            <a:r>
              <a:rPr lang="en-US" sz="2400" dirty="0" smtClean="0"/>
              <a:t>waste</a:t>
            </a:r>
          </a:p>
          <a:p>
            <a:pPr>
              <a:buFont typeface="Arial" pitchFamily="34" charset="0"/>
              <a:buChar char="•"/>
            </a:pPr>
            <a:endParaRPr lang="en-US" sz="2400" dirty="0"/>
          </a:p>
          <a:p>
            <a:pPr>
              <a:buFont typeface="Arial" pitchFamily="34" charset="0"/>
              <a:buChar char="•"/>
            </a:pPr>
            <a:r>
              <a:rPr lang="en-US" sz="2400" dirty="0" smtClean="0"/>
              <a:t> Preventative vs. Breakdown Maintenance</a:t>
            </a:r>
          </a:p>
          <a:p>
            <a:pPr>
              <a:buFont typeface="Arial" pitchFamily="34" charset="0"/>
              <a:buChar char="•"/>
            </a:pPr>
            <a:endParaRPr lang="en-US" sz="2400" dirty="0"/>
          </a:p>
          <a:p>
            <a:pPr>
              <a:buFont typeface="Arial" pitchFamily="34" charset="0"/>
              <a:buChar char="•"/>
            </a:pPr>
            <a:r>
              <a:rPr lang="en-US" sz="2400" dirty="0" smtClean="0"/>
              <a:t> Overall Equipment Effectiveness (OEE)</a:t>
            </a:r>
            <a:endParaRPr lang="en-US" sz="2400" dirty="0"/>
          </a:p>
        </p:txBody>
      </p:sp>
      <p:pic>
        <p:nvPicPr>
          <p:cNvPr id="6" name="Picture 5"/>
          <p:cNvPicPr/>
          <p:nvPr/>
        </p:nvPicPr>
        <p:blipFill>
          <a:blip r:embed="rId2" cstate="print"/>
          <a:stretch>
            <a:fillRect/>
          </a:stretch>
        </p:blipFill>
        <p:spPr>
          <a:xfrm>
            <a:off x="2667001" y="4191000"/>
            <a:ext cx="3733799" cy="228346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7772400" cy="1470025"/>
          </a:xfrm>
        </p:spPr>
        <p:txBody>
          <a:bodyPr>
            <a:normAutofit/>
          </a:bodyPr>
          <a:lstStyle/>
          <a:p>
            <a:r>
              <a:rPr lang="en-US" dirty="0" smtClean="0"/>
              <a:t>TPM (cont’d)</a:t>
            </a:r>
            <a:endParaRPr lang="en-US" dirty="0"/>
          </a:p>
        </p:txBody>
      </p:sp>
      <p:sp>
        <p:nvSpPr>
          <p:cNvPr id="4" name="Title 1"/>
          <p:cNvSpPr>
            <a:spLocks noGrp="1"/>
          </p:cNvSpPr>
          <p:nvPr/>
        </p:nvSpPr>
        <p:spPr>
          <a:xfrm>
            <a:off x="685800" y="3197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dirty="0"/>
          </a:p>
        </p:txBody>
      </p:sp>
      <p:pic>
        <p:nvPicPr>
          <p:cNvPr id="5" name="Picture 4"/>
          <p:cNvPicPr/>
          <p:nvPr/>
        </p:nvPicPr>
        <p:blipFill>
          <a:blip r:embed="rId2" cstate="print"/>
          <a:srcRect/>
          <a:stretch>
            <a:fillRect/>
          </a:stretch>
        </p:blipFill>
        <p:spPr bwMode="auto">
          <a:xfrm>
            <a:off x="5791200" y="1295400"/>
            <a:ext cx="2667000" cy="1396522"/>
          </a:xfrm>
          <a:prstGeom prst="rect">
            <a:avLst/>
          </a:prstGeom>
          <a:noFill/>
          <a:ln w="9525">
            <a:noFill/>
            <a:miter lim="800000"/>
            <a:headEnd/>
            <a:tailEnd/>
          </a:ln>
        </p:spPr>
      </p:pic>
      <p:sp>
        <p:nvSpPr>
          <p:cNvPr id="6" name="TextBox 5"/>
          <p:cNvSpPr txBox="1"/>
          <p:nvPr/>
        </p:nvSpPr>
        <p:spPr>
          <a:xfrm>
            <a:off x="762000" y="2057400"/>
            <a:ext cx="4737451" cy="5016758"/>
          </a:xfrm>
          <a:prstGeom prst="rect">
            <a:avLst/>
          </a:prstGeom>
          <a:noFill/>
        </p:spPr>
        <p:txBody>
          <a:bodyPr wrap="none" rtlCol="0">
            <a:spAutoFit/>
          </a:bodyPr>
          <a:lstStyle/>
          <a:p>
            <a:pPr>
              <a:buFont typeface="Arial" pitchFamily="34" charset="0"/>
              <a:buChar char="•"/>
            </a:pPr>
            <a:r>
              <a:rPr lang="en-US" sz="2000" dirty="0" smtClean="0"/>
              <a:t> OEE Observation form used to collect data</a:t>
            </a:r>
          </a:p>
          <a:p>
            <a:pPr>
              <a:buFont typeface="Arial" pitchFamily="34" charset="0"/>
              <a:buChar char="•"/>
            </a:pPr>
            <a:endParaRPr lang="en-US" sz="2000" dirty="0"/>
          </a:p>
          <a:p>
            <a:pPr>
              <a:buFont typeface="Arial" pitchFamily="34" charset="0"/>
              <a:buChar char="•"/>
            </a:pPr>
            <a:endParaRPr lang="en-US" sz="2000" dirty="0" smtClean="0"/>
          </a:p>
          <a:p>
            <a:pPr>
              <a:buFont typeface="Arial" pitchFamily="34" charset="0"/>
              <a:buChar char="•"/>
            </a:pPr>
            <a:endParaRPr lang="en-US" sz="2000" dirty="0" smtClean="0"/>
          </a:p>
          <a:p>
            <a:endParaRPr lang="en-US" sz="2000" dirty="0" smtClean="0"/>
          </a:p>
          <a:p>
            <a:pPr>
              <a:buFont typeface="Arial" pitchFamily="34" charset="0"/>
              <a:buChar char="•"/>
            </a:pPr>
            <a:r>
              <a:rPr lang="en-US" sz="2000" dirty="0" smtClean="0"/>
              <a:t> Analysis of Major Losses</a:t>
            </a:r>
          </a:p>
          <a:p>
            <a:pPr>
              <a:buFont typeface="Arial" pitchFamily="34" charset="0"/>
              <a:buChar char="•"/>
            </a:pPr>
            <a:endParaRPr lang="en-US" sz="2000" dirty="0"/>
          </a:p>
          <a:p>
            <a:pPr>
              <a:buFont typeface="Arial" pitchFamily="34" charset="0"/>
              <a:buChar char="•"/>
            </a:pPr>
            <a:endParaRPr lang="en-US" sz="2000" dirty="0" smtClean="0"/>
          </a:p>
          <a:p>
            <a:pPr>
              <a:buFont typeface="Arial" pitchFamily="34" charset="0"/>
              <a:buChar char="•"/>
            </a:pPr>
            <a:endParaRPr lang="en-US" sz="2000" dirty="0"/>
          </a:p>
          <a:p>
            <a:pPr>
              <a:buFont typeface="Arial" pitchFamily="34" charset="0"/>
              <a:buChar char="•"/>
            </a:pPr>
            <a:endParaRPr lang="en-US" sz="2000" dirty="0" smtClean="0"/>
          </a:p>
          <a:p>
            <a:pPr>
              <a:buFont typeface="Arial" pitchFamily="34" charset="0"/>
              <a:buChar char="•"/>
            </a:pPr>
            <a:endParaRPr lang="en-US" sz="2000" dirty="0" smtClean="0"/>
          </a:p>
          <a:p>
            <a:endParaRPr lang="en-US" sz="2000" dirty="0" smtClean="0"/>
          </a:p>
          <a:p>
            <a:pPr>
              <a:buFont typeface="Arial" pitchFamily="34" charset="0"/>
              <a:buChar char="•"/>
            </a:pPr>
            <a:r>
              <a:rPr lang="en-US" sz="2000" dirty="0" smtClean="0"/>
              <a:t> Pareto Chart of Breakdowns</a:t>
            </a:r>
          </a:p>
          <a:p>
            <a:endParaRPr lang="en-US" sz="2000" dirty="0" smtClean="0"/>
          </a:p>
          <a:p>
            <a:endParaRPr lang="en-US" sz="2000" dirty="0" smtClean="0"/>
          </a:p>
          <a:p>
            <a:endParaRPr lang="en-US" sz="2000" dirty="0"/>
          </a:p>
        </p:txBody>
      </p:sp>
      <p:pic>
        <p:nvPicPr>
          <p:cNvPr id="7" name="Picture 6"/>
          <p:cNvPicPr/>
          <p:nvPr/>
        </p:nvPicPr>
        <p:blipFill>
          <a:blip r:embed="rId3" cstate="print"/>
          <a:stretch>
            <a:fillRect/>
          </a:stretch>
        </p:blipFill>
        <p:spPr>
          <a:xfrm>
            <a:off x="5943600" y="2895600"/>
            <a:ext cx="2438400" cy="1614314"/>
          </a:xfrm>
          <a:prstGeom prst="rect">
            <a:avLst/>
          </a:prstGeom>
        </p:spPr>
      </p:pic>
      <p:pic>
        <p:nvPicPr>
          <p:cNvPr id="8" name="Picture 7"/>
          <p:cNvPicPr/>
          <p:nvPr/>
        </p:nvPicPr>
        <p:blipFill>
          <a:blip r:embed="rId4" cstate="print"/>
          <a:stretch>
            <a:fillRect/>
          </a:stretch>
        </p:blipFill>
        <p:spPr>
          <a:xfrm>
            <a:off x="5791200" y="4800600"/>
            <a:ext cx="2667000" cy="181927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dirty="0" smtClean="0"/>
              <a:t>Lean Analytical Tools</a:t>
            </a:r>
            <a:endParaRPr lang="en-US" dirty="0"/>
          </a:p>
        </p:txBody>
      </p:sp>
      <p:sp>
        <p:nvSpPr>
          <p:cNvPr id="5" name="TextBox 4"/>
          <p:cNvSpPr txBox="1"/>
          <p:nvPr/>
        </p:nvSpPr>
        <p:spPr>
          <a:xfrm>
            <a:off x="289962" y="2057400"/>
            <a:ext cx="8715206" cy="2554545"/>
          </a:xfrm>
          <a:prstGeom prst="rect">
            <a:avLst/>
          </a:prstGeom>
          <a:noFill/>
        </p:spPr>
        <p:txBody>
          <a:bodyPr wrap="none" rtlCol="0">
            <a:spAutoFit/>
          </a:bodyPr>
          <a:lstStyle/>
          <a:p>
            <a:pPr>
              <a:buFont typeface="Arial" pitchFamily="34" charset="0"/>
              <a:buChar char="•"/>
            </a:pPr>
            <a:r>
              <a:rPr lang="en-US" sz="2000" dirty="0" smtClean="0"/>
              <a:t> Gathering - </a:t>
            </a:r>
            <a:r>
              <a:rPr lang="en-US" sz="2000" dirty="0"/>
              <a:t>Check Sheets, Scatter Diagrams and Cause and Effect </a:t>
            </a:r>
            <a:endParaRPr lang="en-US" sz="2000" dirty="0" smtClean="0"/>
          </a:p>
          <a:p>
            <a:r>
              <a:rPr lang="en-US" sz="2000" dirty="0" smtClean="0"/>
              <a:t>  (</a:t>
            </a:r>
            <a:r>
              <a:rPr lang="en-US" sz="2000" dirty="0"/>
              <a:t>or Fishbone) </a:t>
            </a:r>
            <a:r>
              <a:rPr lang="en-US" sz="2000" dirty="0" smtClean="0"/>
              <a:t>diagrams </a:t>
            </a:r>
          </a:p>
          <a:p>
            <a:pPr>
              <a:buFont typeface="Arial" pitchFamily="34" charset="0"/>
              <a:buChar char="•"/>
            </a:pPr>
            <a:endParaRPr lang="en-US" sz="2000" dirty="0" smtClean="0"/>
          </a:p>
          <a:p>
            <a:pPr>
              <a:buFont typeface="Arial" pitchFamily="34" charset="0"/>
              <a:buChar char="•"/>
            </a:pPr>
            <a:endParaRPr lang="en-US" sz="2000" dirty="0"/>
          </a:p>
          <a:p>
            <a:pPr>
              <a:buFont typeface="Arial" pitchFamily="34" charset="0"/>
              <a:buChar char="•"/>
            </a:pPr>
            <a:r>
              <a:rPr lang="en-US" sz="2000" dirty="0" smtClean="0"/>
              <a:t> Organizing - </a:t>
            </a:r>
            <a:r>
              <a:rPr lang="en-US" sz="2000" dirty="0"/>
              <a:t>Pareto Charts </a:t>
            </a:r>
            <a:r>
              <a:rPr lang="en-US" sz="2000" dirty="0" smtClean="0"/>
              <a:t>and Flowcharts</a:t>
            </a:r>
            <a:endParaRPr lang="en-US" sz="2000" dirty="0"/>
          </a:p>
          <a:p>
            <a:pPr>
              <a:buFont typeface="Arial" pitchFamily="34" charset="0"/>
              <a:buChar char="•"/>
            </a:pPr>
            <a:endParaRPr lang="en-US" sz="2000" dirty="0" smtClean="0"/>
          </a:p>
          <a:p>
            <a:pPr>
              <a:buFont typeface="Arial" pitchFamily="34" charset="0"/>
              <a:buChar char="•"/>
            </a:pPr>
            <a:endParaRPr lang="en-US" sz="2000" dirty="0"/>
          </a:p>
          <a:p>
            <a:pPr>
              <a:buFont typeface="Arial" pitchFamily="34" charset="0"/>
              <a:buChar char="•"/>
            </a:pPr>
            <a:r>
              <a:rPr lang="en-US" sz="2000" dirty="0" smtClean="0"/>
              <a:t> Identifying problems - </a:t>
            </a:r>
            <a:r>
              <a:rPr lang="en-US" sz="2000" dirty="0"/>
              <a:t>“5 Why’s”, Histograms and Statistical Process Control (SPC</a:t>
            </a:r>
            <a:r>
              <a:rPr lang="en-US" sz="2000" dirty="0" smtClean="0"/>
              <a:t>)</a:t>
            </a:r>
            <a:endParaRPr lang="en-US" sz="2000" dirty="0"/>
          </a:p>
        </p:txBody>
      </p:sp>
      <p:pic>
        <p:nvPicPr>
          <p:cNvPr id="76802" name="Picture 2" descr="View Details"/>
          <p:cNvPicPr>
            <a:picLocks noChangeAspect="1" noChangeArrowheads="1"/>
          </p:cNvPicPr>
          <p:nvPr/>
        </p:nvPicPr>
        <p:blipFill>
          <a:blip r:embed="rId2" cstate="print"/>
          <a:srcRect/>
          <a:stretch>
            <a:fillRect/>
          </a:stretch>
        </p:blipFill>
        <p:spPr bwMode="auto">
          <a:xfrm>
            <a:off x="5715000" y="3048000"/>
            <a:ext cx="914401" cy="914401"/>
          </a:xfrm>
          <a:prstGeom prst="rect">
            <a:avLst/>
          </a:prstGeom>
          <a:noFill/>
        </p:spPr>
      </p:pic>
      <p:pic>
        <p:nvPicPr>
          <p:cNvPr id="76803" name="Picture 3"/>
          <p:cNvPicPr>
            <a:picLocks noChangeAspect="1" noChangeArrowheads="1"/>
          </p:cNvPicPr>
          <p:nvPr/>
        </p:nvPicPr>
        <p:blipFill>
          <a:blip r:embed="rId3" cstate="print"/>
          <a:srcRect/>
          <a:stretch>
            <a:fillRect/>
          </a:stretch>
        </p:blipFill>
        <p:spPr bwMode="auto">
          <a:xfrm>
            <a:off x="7391400" y="1981200"/>
            <a:ext cx="1439333" cy="809625"/>
          </a:xfrm>
          <a:prstGeom prst="rect">
            <a:avLst/>
          </a:prstGeom>
          <a:noFill/>
          <a:ln w="9525">
            <a:noFill/>
            <a:miter lim="800000"/>
            <a:headEnd/>
            <a:tailEnd/>
          </a:ln>
          <a:effectLst/>
        </p:spPr>
      </p:pic>
      <p:pic>
        <p:nvPicPr>
          <p:cNvPr id="76804" name="Picture 4" descr="C:\Documents and Settings\Compaq_Administrator\Local Settings\Temporary Internet Files\Content.IE5\HRVZZ155\MC900431584[1].PNG"/>
          <p:cNvPicPr>
            <a:picLocks noChangeAspect="1" noChangeArrowheads="1"/>
          </p:cNvPicPr>
          <p:nvPr/>
        </p:nvPicPr>
        <p:blipFill>
          <a:blip r:embed="rId4" cstate="print"/>
          <a:srcRect/>
          <a:stretch>
            <a:fillRect/>
          </a:stretch>
        </p:blipFill>
        <p:spPr bwMode="auto">
          <a:xfrm>
            <a:off x="3886200" y="4876572"/>
            <a:ext cx="1371600" cy="13716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743200"/>
            <a:ext cx="7772400" cy="1470025"/>
          </a:xfrm>
        </p:spPr>
        <p:txBody>
          <a:bodyPr>
            <a:normAutofit fontScale="90000"/>
          </a:bodyPr>
          <a:lstStyle/>
          <a:p>
            <a:r>
              <a:rPr lang="en-US" b="1" i="1" dirty="0"/>
              <a:t>Being Lean</a:t>
            </a:r>
            <a:r>
              <a:rPr lang="en-US" i="1" dirty="0"/>
              <a:t>: Retail Strategy – Sales &amp; Marketing, Location, Human Resources Management, IT, Supply Chain Management, Customer Relationship Management</a:t>
            </a:r>
            <a:br>
              <a:rPr lang="en-US" i="1" dirty="0"/>
            </a:b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Retail Strategic Plan</a:t>
            </a:r>
            <a:br>
              <a:rPr lang="en-US" b="1" dirty="0"/>
            </a:br>
            <a:endParaRPr lang="en-US" dirty="0"/>
          </a:p>
        </p:txBody>
      </p:sp>
      <p:sp>
        <p:nvSpPr>
          <p:cNvPr id="86017" name="Rectangle 1"/>
          <p:cNvSpPr>
            <a:spLocks noChangeArrowheads="1"/>
          </p:cNvSpPr>
          <p:nvPr/>
        </p:nvSpPr>
        <p:spPr bwMode="auto">
          <a:xfrm>
            <a:off x="685800" y="1905000"/>
            <a:ext cx="6781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Mission statement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Situation analysis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Set objectives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Obtain and Allocate Resources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Develop the Strategic Plan</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Strategy Implementation and Control</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b="1" dirty="0"/>
              <a:t>Situation or “S.W.O.T.” Analysis</a:t>
            </a:r>
            <a:br>
              <a:rPr lang="en-US" b="1" dirty="0"/>
            </a:br>
            <a:endParaRPr lang="en-US" dirty="0"/>
          </a:p>
        </p:txBody>
      </p:sp>
      <p:pic>
        <p:nvPicPr>
          <p:cNvPr id="3" name="table"/>
          <p:cNvPicPr>
            <a:picLocks noChangeAspect="1"/>
          </p:cNvPicPr>
          <p:nvPr/>
        </p:nvPicPr>
        <p:blipFill>
          <a:blip r:embed="rId2" cstate="print"/>
          <a:stretch>
            <a:fillRect/>
          </a:stretch>
        </p:blipFill>
        <p:spPr>
          <a:xfrm>
            <a:off x="1907777" y="2148452"/>
            <a:ext cx="6242845" cy="4480948"/>
          </a:xfrm>
          <a:prstGeom prst="rect">
            <a:avLst/>
          </a:prstGeom>
        </p:spPr>
      </p:pic>
      <p:sp>
        <p:nvSpPr>
          <p:cNvPr id="4" name="Right Arrow 3"/>
          <p:cNvSpPr/>
          <p:nvPr/>
        </p:nvSpPr>
        <p:spPr>
          <a:xfrm>
            <a:off x="3279377" y="1234052"/>
            <a:ext cx="3733800" cy="685800"/>
          </a:xfrm>
          <a:prstGeom prst="rightArrow">
            <a:avLst/>
          </a:prstGeom>
          <a:gradFill>
            <a:gsLst>
              <a:gs pos="0">
                <a:srgbClr val="5E9EFF"/>
              </a:gs>
              <a:gs pos="39999">
                <a:srgbClr val="85C2FF"/>
              </a:gs>
              <a:gs pos="70000">
                <a:srgbClr val="C4D6EB"/>
              </a:gs>
              <a:gs pos="100000">
                <a:srgbClr val="FFEBFA"/>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smtClean="0"/>
              <a:t>Product</a:t>
            </a:r>
            <a:endParaRPr lang="en-US" dirty="0"/>
          </a:p>
        </p:txBody>
      </p:sp>
      <p:sp>
        <p:nvSpPr>
          <p:cNvPr id="5" name="Down Arrow 4"/>
          <p:cNvSpPr/>
          <p:nvPr/>
        </p:nvSpPr>
        <p:spPr>
          <a:xfrm>
            <a:off x="993377" y="2986652"/>
            <a:ext cx="685800" cy="3124200"/>
          </a:xfrm>
          <a:prstGeom prst="downArrow">
            <a:avLst/>
          </a:prstGeom>
          <a:gradFill>
            <a:gsLst>
              <a:gs pos="0">
                <a:srgbClr val="5E9EFF"/>
              </a:gs>
              <a:gs pos="39999">
                <a:srgbClr val="85C2FF"/>
              </a:gs>
              <a:gs pos="70000">
                <a:srgbClr val="C4D6EB"/>
              </a:gs>
              <a:gs pos="100000">
                <a:srgbClr val="FFEBFA"/>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smtClean="0"/>
              <a:t>Market</a:t>
            </a:r>
            <a:endParaRPr lang="en-US" dirty="0"/>
          </a:p>
        </p:txBody>
      </p:sp>
      <p:sp>
        <p:nvSpPr>
          <p:cNvPr id="6" name="Rectangle 5"/>
          <p:cNvSpPr/>
          <p:nvPr/>
        </p:nvSpPr>
        <p:spPr>
          <a:xfrm>
            <a:off x="4191000" y="6488668"/>
            <a:ext cx="1457900" cy="369332"/>
          </a:xfrm>
          <a:prstGeom prst="rect">
            <a:avLst/>
          </a:prstGeom>
        </p:spPr>
        <p:txBody>
          <a:bodyPr wrap="none">
            <a:spAutoFit/>
          </a:bodyPr>
          <a:lstStyle/>
          <a:p>
            <a:r>
              <a:rPr lang="en-US" dirty="0" err="1"/>
              <a:t>Ansoff</a:t>
            </a:r>
            <a:r>
              <a:rPr lang="en-US" dirty="0"/>
              <a:t> Matrix</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Lean Strategic Focus: Retail Value Chain </a:t>
            </a:r>
            <a:br>
              <a:rPr lang="en-US" b="1" dirty="0"/>
            </a:br>
            <a:endParaRPr lang="en-US" dirty="0"/>
          </a:p>
        </p:txBody>
      </p:sp>
      <p:pic>
        <p:nvPicPr>
          <p:cNvPr id="3" name="Picture 2"/>
          <p:cNvPicPr/>
          <p:nvPr/>
        </p:nvPicPr>
        <p:blipFill>
          <a:blip r:embed="rId2" cstate="print"/>
          <a:stretch>
            <a:fillRect/>
          </a:stretch>
        </p:blipFill>
        <p:spPr>
          <a:xfrm>
            <a:off x="2162175" y="2205355"/>
            <a:ext cx="4819650" cy="2447290"/>
          </a:xfrm>
          <a:prstGeom prst="rect">
            <a:avLst/>
          </a:prstGeom>
        </p:spPr>
      </p:pic>
      <p:sp>
        <p:nvSpPr>
          <p:cNvPr id="4" name="Rectangle 3"/>
          <p:cNvSpPr/>
          <p:nvPr/>
        </p:nvSpPr>
        <p:spPr>
          <a:xfrm>
            <a:off x="3352800" y="5257800"/>
            <a:ext cx="1949573" cy="369332"/>
          </a:xfrm>
          <a:prstGeom prst="rect">
            <a:avLst/>
          </a:prstGeom>
        </p:spPr>
        <p:txBody>
          <a:bodyPr wrap="none">
            <a:spAutoFit/>
          </a:bodyPr>
          <a:lstStyle/>
          <a:p>
            <a:r>
              <a:rPr lang="en-US" dirty="0"/>
              <a:t>Value Chain Model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b="1" dirty="0"/>
              <a:t>Marketing &amp; Sales Strategy</a:t>
            </a:r>
            <a:br>
              <a:rPr lang="en-US" b="1" dirty="0"/>
            </a:br>
            <a:endParaRPr lang="en-US" dirty="0"/>
          </a:p>
        </p:txBody>
      </p:sp>
      <p:grpSp>
        <p:nvGrpSpPr>
          <p:cNvPr id="3" name="Group 2"/>
          <p:cNvGrpSpPr/>
          <p:nvPr/>
        </p:nvGrpSpPr>
        <p:grpSpPr>
          <a:xfrm>
            <a:off x="1600200" y="1447800"/>
            <a:ext cx="5943600" cy="4267200"/>
            <a:chOff x="1143000" y="914400"/>
            <a:chExt cx="5943600" cy="4267200"/>
          </a:xfrm>
        </p:grpSpPr>
        <p:sp>
          <p:nvSpPr>
            <p:cNvPr id="4" name="Rectangle 3"/>
            <p:cNvSpPr/>
            <p:nvPr/>
          </p:nvSpPr>
          <p:spPr>
            <a:xfrm>
              <a:off x="1143000" y="914400"/>
              <a:ext cx="13716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rPr>
                <a:t>Product</a:t>
              </a:r>
              <a:endParaRPr lang="en-US" b="1" dirty="0">
                <a:solidFill>
                  <a:schemeClr val="tx1"/>
                </a:solidFill>
              </a:endParaRPr>
            </a:p>
          </p:txBody>
        </p:sp>
        <p:sp>
          <p:nvSpPr>
            <p:cNvPr id="5" name="Rectangle 4"/>
            <p:cNvSpPr/>
            <p:nvPr/>
          </p:nvSpPr>
          <p:spPr>
            <a:xfrm>
              <a:off x="5715000" y="4114800"/>
              <a:ext cx="13716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rPr>
                <a:t>Promotion</a:t>
              </a:r>
              <a:endParaRPr lang="en-US" b="1" dirty="0">
                <a:solidFill>
                  <a:schemeClr val="tx1"/>
                </a:solidFill>
              </a:endParaRPr>
            </a:p>
          </p:txBody>
        </p:sp>
        <p:sp>
          <p:nvSpPr>
            <p:cNvPr id="6" name="Rectangle 5"/>
            <p:cNvSpPr/>
            <p:nvPr/>
          </p:nvSpPr>
          <p:spPr>
            <a:xfrm>
              <a:off x="1143000" y="4114800"/>
              <a:ext cx="13716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rPr>
                <a:t>Price</a:t>
              </a:r>
              <a:endParaRPr lang="en-US" b="1" dirty="0">
                <a:solidFill>
                  <a:schemeClr val="tx1"/>
                </a:solidFill>
              </a:endParaRPr>
            </a:p>
          </p:txBody>
        </p:sp>
        <p:sp>
          <p:nvSpPr>
            <p:cNvPr id="7" name="Rectangle 6"/>
            <p:cNvSpPr/>
            <p:nvPr/>
          </p:nvSpPr>
          <p:spPr>
            <a:xfrm>
              <a:off x="5638800" y="914400"/>
              <a:ext cx="13716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rPr>
                <a:t>Place</a:t>
              </a:r>
              <a:endParaRPr lang="en-US" b="1" dirty="0">
                <a:solidFill>
                  <a:schemeClr val="tx1"/>
                </a:solidFill>
              </a:endParaRPr>
            </a:p>
          </p:txBody>
        </p:sp>
        <p:sp>
          <p:nvSpPr>
            <p:cNvPr id="8" name="Rectangle 7"/>
            <p:cNvSpPr/>
            <p:nvPr/>
          </p:nvSpPr>
          <p:spPr>
            <a:xfrm>
              <a:off x="3484983" y="2514600"/>
              <a:ext cx="13716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rPr>
                <a:t>Target Market</a:t>
              </a:r>
              <a:endParaRPr lang="en-US" b="1" dirty="0">
                <a:solidFill>
                  <a:schemeClr val="tx1"/>
                </a:solidFill>
              </a:endParaRPr>
            </a:p>
          </p:txBody>
        </p:sp>
        <p:sp>
          <p:nvSpPr>
            <p:cNvPr id="9" name="Right Arrow 8"/>
            <p:cNvSpPr/>
            <p:nvPr/>
          </p:nvSpPr>
          <p:spPr>
            <a:xfrm rot="2180655">
              <a:off x="2743183" y="2041165"/>
              <a:ext cx="609600" cy="457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solidFill>
                  <a:schemeClr val="tx1"/>
                </a:solidFill>
              </a:endParaRPr>
            </a:p>
          </p:txBody>
        </p:sp>
        <p:sp>
          <p:nvSpPr>
            <p:cNvPr id="10" name="Right Arrow 9"/>
            <p:cNvSpPr/>
            <p:nvPr/>
          </p:nvSpPr>
          <p:spPr>
            <a:xfrm rot="19892266">
              <a:off x="2739106" y="3622831"/>
              <a:ext cx="609600" cy="457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solidFill>
                  <a:schemeClr val="tx1"/>
                </a:solidFill>
              </a:endParaRPr>
            </a:p>
          </p:txBody>
        </p:sp>
        <p:sp>
          <p:nvSpPr>
            <p:cNvPr id="11" name="Right Arrow 10"/>
            <p:cNvSpPr/>
            <p:nvPr/>
          </p:nvSpPr>
          <p:spPr>
            <a:xfrm rot="12902079">
              <a:off x="4953195" y="3676444"/>
              <a:ext cx="609600" cy="457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solidFill>
                  <a:schemeClr val="tx1"/>
                </a:solidFill>
              </a:endParaRPr>
            </a:p>
          </p:txBody>
        </p:sp>
        <p:sp>
          <p:nvSpPr>
            <p:cNvPr id="12" name="Right Arrow 11"/>
            <p:cNvSpPr/>
            <p:nvPr/>
          </p:nvSpPr>
          <p:spPr>
            <a:xfrm rot="8177620">
              <a:off x="4950292" y="1976059"/>
              <a:ext cx="609600" cy="4572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solidFill>
                  <a:schemeClr val="tx1"/>
                </a:solidFill>
              </a:endParaRPr>
            </a:p>
          </p:txBody>
        </p:sp>
      </p:grpSp>
      <p:sp>
        <p:nvSpPr>
          <p:cNvPr id="13" name="Rectangle 12"/>
          <p:cNvSpPr/>
          <p:nvPr/>
        </p:nvSpPr>
        <p:spPr>
          <a:xfrm>
            <a:off x="3886200" y="5867400"/>
            <a:ext cx="1546577" cy="369332"/>
          </a:xfrm>
          <a:prstGeom prst="rect">
            <a:avLst/>
          </a:prstGeom>
        </p:spPr>
        <p:txBody>
          <a:bodyPr wrap="none">
            <a:spAutoFit/>
          </a:bodyPr>
          <a:lstStyle/>
          <a:p>
            <a:r>
              <a:rPr lang="en-US" dirty="0"/>
              <a:t>Marketing Mix</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b="1" dirty="0"/>
              <a:t>The Promotion Mix</a:t>
            </a:r>
            <a:br>
              <a:rPr lang="en-US" b="1" dirty="0"/>
            </a:br>
            <a:endParaRPr lang="en-US" dirty="0"/>
          </a:p>
        </p:txBody>
      </p:sp>
      <p:grpSp>
        <p:nvGrpSpPr>
          <p:cNvPr id="3" name="Group 2"/>
          <p:cNvGrpSpPr/>
          <p:nvPr/>
        </p:nvGrpSpPr>
        <p:grpSpPr>
          <a:xfrm>
            <a:off x="2019300" y="1447800"/>
            <a:ext cx="5105400" cy="4495800"/>
            <a:chOff x="1981200" y="762000"/>
            <a:chExt cx="5105400" cy="4495800"/>
          </a:xfrm>
        </p:grpSpPr>
        <p:sp>
          <p:nvSpPr>
            <p:cNvPr id="4" name="Flowchart: Connector 3"/>
            <p:cNvSpPr/>
            <p:nvPr/>
          </p:nvSpPr>
          <p:spPr>
            <a:xfrm>
              <a:off x="2057400" y="762000"/>
              <a:ext cx="4876800" cy="4495800"/>
            </a:xfrm>
            <a:prstGeom prst="flowChartConnector">
              <a:avLst/>
            </a:prstGeom>
            <a:noFill/>
            <a:ln w="1270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00"/>
            </a:p>
          </p:txBody>
        </p:sp>
        <p:sp>
          <p:nvSpPr>
            <p:cNvPr id="5" name="Oval 4"/>
            <p:cNvSpPr/>
            <p:nvPr/>
          </p:nvSpPr>
          <p:spPr>
            <a:xfrm>
              <a:off x="3505200" y="2057400"/>
              <a:ext cx="1981200" cy="19050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dirty="0" smtClean="0"/>
                <a:t>Objectives: </a:t>
              </a:r>
            </a:p>
            <a:p>
              <a:pPr algn="ctr"/>
              <a:r>
                <a:rPr lang="en-US" sz="1500" dirty="0" smtClean="0"/>
                <a:t>Inform</a:t>
              </a:r>
            </a:p>
            <a:p>
              <a:pPr algn="ctr"/>
              <a:r>
                <a:rPr lang="en-US" sz="1500" dirty="0" err="1" smtClean="0"/>
                <a:t>Pursuade</a:t>
              </a:r>
              <a:endParaRPr lang="en-US" sz="1500" dirty="0" smtClean="0"/>
            </a:p>
            <a:p>
              <a:pPr algn="ctr"/>
              <a:r>
                <a:rPr lang="en-US" sz="1500" dirty="0" smtClean="0"/>
                <a:t>Remind</a:t>
              </a:r>
              <a:endParaRPr lang="en-US" sz="1500" dirty="0"/>
            </a:p>
          </p:txBody>
        </p:sp>
        <p:sp>
          <p:nvSpPr>
            <p:cNvPr id="6" name="Oval 5"/>
            <p:cNvSpPr/>
            <p:nvPr/>
          </p:nvSpPr>
          <p:spPr>
            <a:xfrm>
              <a:off x="1981200" y="762000"/>
              <a:ext cx="1447800" cy="13716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smtClean="0"/>
                <a:t>Advertising</a:t>
              </a:r>
              <a:endParaRPr lang="en-US" sz="1400" dirty="0"/>
            </a:p>
          </p:txBody>
        </p:sp>
        <p:sp>
          <p:nvSpPr>
            <p:cNvPr id="7" name="Oval 6"/>
            <p:cNvSpPr/>
            <p:nvPr/>
          </p:nvSpPr>
          <p:spPr>
            <a:xfrm>
              <a:off x="5638800" y="3810000"/>
              <a:ext cx="14478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dirty="0" smtClean="0"/>
                <a:t>Sales</a:t>
              </a:r>
            </a:p>
            <a:p>
              <a:pPr algn="ctr"/>
              <a:r>
                <a:rPr lang="en-US" sz="1500" dirty="0" smtClean="0"/>
                <a:t>Promotion</a:t>
              </a:r>
              <a:endParaRPr lang="en-US" sz="1500" dirty="0"/>
            </a:p>
          </p:txBody>
        </p:sp>
        <p:sp>
          <p:nvSpPr>
            <p:cNvPr id="8" name="Oval 7"/>
            <p:cNvSpPr/>
            <p:nvPr/>
          </p:nvSpPr>
          <p:spPr>
            <a:xfrm>
              <a:off x="2057400" y="3886200"/>
              <a:ext cx="1447800" cy="1371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dirty="0" smtClean="0"/>
                <a:t>Personal</a:t>
              </a:r>
            </a:p>
            <a:p>
              <a:pPr algn="ctr"/>
              <a:r>
                <a:rPr lang="en-US" sz="1500" dirty="0" smtClean="0"/>
                <a:t>Selling</a:t>
              </a:r>
              <a:endParaRPr lang="en-US" sz="1500" dirty="0"/>
            </a:p>
          </p:txBody>
        </p:sp>
        <p:sp>
          <p:nvSpPr>
            <p:cNvPr id="9" name="Oval 8"/>
            <p:cNvSpPr/>
            <p:nvPr/>
          </p:nvSpPr>
          <p:spPr>
            <a:xfrm>
              <a:off x="5638800" y="762000"/>
              <a:ext cx="1447800" cy="13716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dirty="0" smtClean="0"/>
                <a:t>Publicity</a:t>
              </a:r>
              <a:endParaRPr lang="en-US" sz="1500" dirty="0"/>
            </a:p>
          </p:txBody>
        </p:sp>
        <p:cxnSp>
          <p:nvCxnSpPr>
            <p:cNvPr id="10" name="Straight Arrow Connector 9"/>
            <p:cNvCxnSpPr/>
            <p:nvPr/>
          </p:nvCxnSpPr>
          <p:spPr>
            <a:xfrm flipH="1">
              <a:off x="5410200" y="2057400"/>
              <a:ext cx="304800" cy="2286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5257800" y="3810000"/>
              <a:ext cx="381000" cy="2286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429000" y="3733800"/>
              <a:ext cx="228600" cy="2286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352800" y="2057400"/>
              <a:ext cx="304800" cy="2286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3810000" y="6172200"/>
            <a:ext cx="1583575" cy="369332"/>
          </a:xfrm>
          <a:prstGeom prst="rect">
            <a:avLst/>
          </a:prstGeom>
        </p:spPr>
        <p:txBody>
          <a:bodyPr wrap="none">
            <a:spAutoFit/>
          </a:bodyPr>
          <a:lstStyle/>
          <a:p>
            <a:r>
              <a:rPr lang="en-US" dirty="0"/>
              <a:t>Promotion Mix</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Location Strategy</a:t>
            </a:r>
            <a:br>
              <a:rPr lang="en-US" b="1" dirty="0"/>
            </a:br>
            <a:endParaRPr lang="en-US" dirty="0"/>
          </a:p>
        </p:txBody>
      </p:sp>
      <p:sp>
        <p:nvSpPr>
          <p:cNvPr id="80897" name="Rectangle 1"/>
          <p:cNvSpPr>
            <a:spLocks noChangeArrowheads="1"/>
          </p:cNvSpPr>
          <p:nvPr/>
        </p:nvSpPr>
        <p:spPr bwMode="auto">
          <a:xfrm>
            <a:off x="990600" y="2480102"/>
            <a:ext cx="6096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Checklist Method</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Retail Gravity Theory</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Retail Saturation Theory</a:t>
            </a:r>
            <a:r>
              <a:rPr kumimoji="0" lang="en-US"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Human Resource Strategy</a:t>
            </a:r>
            <a:br>
              <a:rPr lang="en-US" b="1" dirty="0"/>
            </a:br>
            <a:endParaRPr lang="en-US" dirty="0"/>
          </a:p>
        </p:txBody>
      </p:sp>
      <p:sp>
        <p:nvSpPr>
          <p:cNvPr id="3" name="Rectangle 2"/>
          <p:cNvSpPr/>
          <p:nvPr/>
        </p:nvSpPr>
        <p:spPr>
          <a:xfrm>
            <a:off x="3048000" y="1752600"/>
            <a:ext cx="1937133" cy="369332"/>
          </a:xfrm>
          <a:prstGeom prst="rect">
            <a:avLst/>
          </a:prstGeom>
        </p:spPr>
        <p:txBody>
          <a:bodyPr wrap="none">
            <a:spAutoFit/>
          </a:bodyPr>
          <a:lstStyle/>
          <a:p>
            <a:r>
              <a:rPr lang="en-US" b="1" dirty="0"/>
              <a:t>Labor Productivity</a:t>
            </a:r>
          </a:p>
        </p:txBody>
      </p:sp>
      <p:sp>
        <p:nvSpPr>
          <p:cNvPr id="79873" name="Rectangle 1"/>
          <p:cNvSpPr>
            <a:spLocks noChangeArrowheads="1"/>
          </p:cNvSpPr>
          <p:nvPr/>
        </p:nvSpPr>
        <p:spPr bwMode="auto">
          <a:xfrm>
            <a:off x="457200" y="2237601"/>
            <a:ext cx="79248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Labor is a large percentage of retail expenses in terms of operations and selling and can contribute greatly to a company</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s efficiencies and competitive advantage.</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One way to measure labor effectiveness is productivity. In retail this would involve dividing the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output</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(sales or profits) by the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inputs</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number of employees). Lean, when properly implemented, focuses on reducing cycle time and increasing throughput, which in many cases can be accomplished by increasing employee productivity.</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Working Together</a:t>
            </a:r>
            <a:br>
              <a:rPr lang="en-US" b="1" dirty="0"/>
            </a:br>
            <a:endParaRPr lang="en-US" dirty="0"/>
          </a:p>
        </p:txBody>
      </p:sp>
      <p:grpSp>
        <p:nvGrpSpPr>
          <p:cNvPr id="3" name="Group 2"/>
          <p:cNvGrpSpPr/>
          <p:nvPr/>
        </p:nvGrpSpPr>
        <p:grpSpPr>
          <a:xfrm>
            <a:off x="3390900" y="2255234"/>
            <a:ext cx="2362200" cy="2347533"/>
            <a:chOff x="3581400" y="2365199"/>
            <a:chExt cx="2362200" cy="2347533"/>
          </a:xfrm>
        </p:grpSpPr>
        <p:sp>
          <p:nvSpPr>
            <p:cNvPr id="4" name="Isosceles Triangle 3"/>
            <p:cNvSpPr/>
            <p:nvPr/>
          </p:nvSpPr>
          <p:spPr>
            <a:xfrm>
              <a:off x="3581400" y="2743200"/>
              <a:ext cx="2362200" cy="1371600"/>
            </a:xfrm>
            <a:prstGeom prst="triangle">
              <a:avLst/>
            </a:prstGeom>
            <a:solidFill>
              <a:schemeClr val="tx2">
                <a:lumMod val="20000"/>
                <a:lumOff val="80000"/>
              </a:schemeClr>
            </a:solidFill>
            <a:scene3d>
              <a:camera prst="orthographicFront"/>
              <a:lightRig rig="threePt" dir="t"/>
            </a:scene3d>
            <a:sp3d contourW="12700">
              <a:bevelT w="165100" prst="coolSlant"/>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4"/>
            <p:cNvSpPr txBox="1"/>
            <p:nvPr/>
          </p:nvSpPr>
          <p:spPr>
            <a:xfrm rot="18486219">
              <a:off x="3017427" y="3047181"/>
              <a:ext cx="173329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HR Professionals</a:t>
              </a:r>
              <a:endParaRPr lang="en-US" dirty="0"/>
            </a:p>
          </p:txBody>
        </p:sp>
        <p:sp>
          <p:nvSpPr>
            <p:cNvPr id="6" name="TextBox 5"/>
            <p:cNvSpPr txBox="1"/>
            <p:nvPr/>
          </p:nvSpPr>
          <p:spPr>
            <a:xfrm>
              <a:off x="3892488" y="4343400"/>
              <a:ext cx="174631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Store Employees</a:t>
              </a:r>
              <a:endParaRPr lang="en-US" dirty="0"/>
            </a:p>
          </p:txBody>
        </p:sp>
        <p:sp>
          <p:nvSpPr>
            <p:cNvPr id="7" name="TextBox 6"/>
            <p:cNvSpPr txBox="1"/>
            <p:nvPr/>
          </p:nvSpPr>
          <p:spPr>
            <a:xfrm rot="2839102">
              <a:off x="4821255" y="3041982"/>
              <a:ext cx="16610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Store Managers</a:t>
              </a:r>
              <a:endParaRPr lang="en-US" dirty="0"/>
            </a:p>
          </p:txBody>
        </p:sp>
      </p:grpSp>
      <p:sp>
        <p:nvSpPr>
          <p:cNvPr id="8" name="Rectangle 7"/>
          <p:cNvSpPr/>
          <p:nvPr/>
        </p:nvSpPr>
        <p:spPr>
          <a:xfrm>
            <a:off x="3886200" y="5029200"/>
            <a:ext cx="1383840" cy="369332"/>
          </a:xfrm>
          <a:prstGeom prst="rect">
            <a:avLst/>
          </a:prstGeom>
        </p:spPr>
        <p:txBody>
          <a:bodyPr wrap="none">
            <a:spAutoFit/>
          </a:bodyPr>
          <a:lstStyle/>
          <a:p>
            <a:r>
              <a:rPr lang="en-US" dirty="0"/>
              <a:t>Human Triad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Working Together</a:t>
            </a:r>
            <a:br>
              <a:rPr lang="en-US" b="1" dirty="0" smtClean="0"/>
            </a:br>
            <a:r>
              <a:rPr lang="en-US" b="1" dirty="0" smtClean="0"/>
              <a:t>(cont’d)</a:t>
            </a:r>
            <a:endParaRPr lang="en-US" dirty="0"/>
          </a:p>
        </p:txBody>
      </p:sp>
      <p:sp>
        <p:nvSpPr>
          <p:cNvPr id="3" name="Rectangle 2"/>
          <p:cNvSpPr/>
          <p:nvPr/>
        </p:nvSpPr>
        <p:spPr>
          <a:xfrm>
            <a:off x="0" y="2209800"/>
            <a:ext cx="8967121" cy="4832092"/>
          </a:xfrm>
          <a:prstGeom prst="rect">
            <a:avLst/>
          </a:prstGeom>
        </p:spPr>
        <p:txBody>
          <a:bodyPr wrap="square">
            <a:spAutoFit/>
          </a:bodyPr>
          <a:lstStyle/>
          <a:p>
            <a:pPr>
              <a:buSzPct val="75000"/>
              <a:buFont typeface="Wingdings" pitchFamily="2" charset="2"/>
              <a:buChar char=""/>
            </a:pPr>
            <a:r>
              <a:rPr lang="en-US" sz="2800" b="1" dirty="0"/>
              <a:t>Hiring and Developing </a:t>
            </a:r>
            <a:r>
              <a:rPr lang="en-US" sz="2800" b="1" dirty="0" smtClean="0"/>
              <a:t>Employees</a:t>
            </a:r>
          </a:p>
          <a:p>
            <a:pPr>
              <a:buSzPct val="75000"/>
              <a:buFont typeface="Wingdings" pitchFamily="2" charset="2"/>
              <a:buChar char=""/>
            </a:pPr>
            <a:r>
              <a:rPr lang="en-US" sz="2800" b="1" dirty="0" smtClean="0"/>
              <a:t>Motivating Employees - </a:t>
            </a:r>
            <a:r>
              <a:rPr lang="en-US" sz="2800" dirty="0" smtClean="0"/>
              <a:t>a </a:t>
            </a:r>
            <a:r>
              <a:rPr lang="en-US" sz="2800" dirty="0"/>
              <a:t>happy employee is a productive employee</a:t>
            </a:r>
            <a:endParaRPr lang="en-US" sz="2800" b="1" dirty="0" smtClean="0"/>
          </a:p>
          <a:p>
            <a:pPr>
              <a:buSzPct val="75000"/>
              <a:buFont typeface="Wingdings" pitchFamily="2" charset="2"/>
              <a:buChar char=""/>
            </a:pPr>
            <a:r>
              <a:rPr lang="en-US" sz="2800" b="1" dirty="0" smtClean="0"/>
              <a:t>Empowerment - </a:t>
            </a:r>
            <a:r>
              <a:rPr lang="en-US" sz="2800" dirty="0"/>
              <a:t>allowing employees to have input and control over their work, as well as the ability to share suggestions and ideas about their work and the organization as a whole</a:t>
            </a:r>
            <a:endParaRPr lang="en-US" sz="2800" b="1" dirty="0"/>
          </a:p>
          <a:p>
            <a:endParaRPr lang="en-US" sz="2800" b="1" dirty="0" smtClean="0"/>
          </a:p>
          <a:p>
            <a:endParaRPr lang="en-US" sz="2800" b="1" dirty="0"/>
          </a:p>
          <a:p>
            <a:endParaRPr lang="en-US" sz="2800" b="1" dirty="0" smtClean="0"/>
          </a:p>
          <a:p>
            <a:endParaRPr lang="en-US" sz="2800" b="1"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Information Systems and Supply Chain Strategy</a:t>
            </a:r>
            <a:br>
              <a:rPr lang="en-US" b="1" dirty="0"/>
            </a:br>
            <a:endParaRPr lang="en-US" dirty="0"/>
          </a:p>
        </p:txBody>
      </p:sp>
      <p:sp>
        <p:nvSpPr>
          <p:cNvPr id="3" name="Rectangle 2"/>
          <p:cNvSpPr/>
          <p:nvPr/>
        </p:nvSpPr>
        <p:spPr>
          <a:xfrm>
            <a:off x="1295400" y="2362200"/>
            <a:ext cx="6248400" cy="2246769"/>
          </a:xfrm>
          <a:prstGeom prst="rect">
            <a:avLst/>
          </a:prstGeom>
        </p:spPr>
        <p:txBody>
          <a:bodyPr wrap="square">
            <a:spAutoFit/>
          </a:bodyPr>
          <a:lstStyle/>
          <a:p>
            <a:r>
              <a:rPr lang="en-US" sz="2800" dirty="0"/>
              <a:t>An efficient supply chain can benefit a retailer by giving it a strategic advantage over competitors, improved product availability and greater return on investment.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1470025"/>
          </a:xfrm>
        </p:spPr>
        <p:txBody>
          <a:bodyPr/>
          <a:lstStyle/>
          <a:p>
            <a:r>
              <a:rPr lang="en-US" dirty="0"/>
              <a:t>Retail Information Flow</a:t>
            </a:r>
          </a:p>
        </p:txBody>
      </p:sp>
      <p:grpSp>
        <p:nvGrpSpPr>
          <p:cNvPr id="3" name="Group 2"/>
          <p:cNvGrpSpPr/>
          <p:nvPr/>
        </p:nvGrpSpPr>
        <p:grpSpPr>
          <a:xfrm>
            <a:off x="1104900" y="1143000"/>
            <a:ext cx="6934200" cy="5410200"/>
            <a:chOff x="1447800" y="762000"/>
            <a:chExt cx="6934200" cy="5410200"/>
          </a:xfrm>
        </p:grpSpPr>
        <p:sp>
          <p:nvSpPr>
            <p:cNvPr id="4" name="Rounded Rectangle 3"/>
            <p:cNvSpPr/>
            <p:nvPr/>
          </p:nvSpPr>
          <p:spPr>
            <a:xfrm>
              <a:off x="6324600" y="7620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Customers</a:t>
              </a:r>
              <a:endParaRPr lang="en-US" sz="2000" dirty="0">
                <a:solidFill>
                  <a:schemeClr val="tx2">
                    <a:lumMod val="60000"/>
                    <a:lumOff val="40000"/>
                  </a:schemeClr>
                </a:solidFill>
              </a:endParaRPr>
            </a:p>
          </p:txBody>
        </p:sp>
        <p:sp>
          <p:nvSpPr>
            <p:cNvPr id="5" name="Rounded Rectangle 4"/>
            <p:cNvSpPr/>
            <p:nvPr/>
          </p:nvSpPr>
          <p:spPr>
            <a:xfrm>
              <a:off x="6324600" y="48006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Distribution Centers</a:t>
              </a:r>
              <a:endParaRPr lang="en-US" sz="2000" dirty="0">
                <a:solidFill>
                  <a:schemeClr val="tx2">
                    <a:lumMod val="60000"/>
                    <a:lumOff val="40000"/>
                  </a:schemeClr>
                </a:solidFill>
              </a:endParaRPr>
            </a:p>
          </p:txBody>
        </p:sp>
        <p:sp>
          <p:nvSpPr>
            <p:cNvPr id="6" name="Rounded Rectangle 5"/>
            <p:cNvSpPr/>
            <p:nvPr/>
          </p:nvSpPr>
          <p:spPr>
            <a:xfrm>
              <a:off x="6324600" y="27432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Stores</a:t>
              </a:r>
              <a:endParaRPr lang="en-US" sz="2000" dirty="0">
                <a:solidFill>
                  <a:schemeClr val="tx2">
                    <a:lumMod val="60000"/>
                    <a:lumOff val="40000"/>
                  </a:schemeClr>
                </a:solidFill>
              </a:endParaRPr>
            </a:p>
          </p:txBody>
        </p:sp>
        <p:sp>
          <p:nvSpPr>
            <p:cNvPr id="7" name="Rounded Rectangle 6"/>
            <p:cNvSpPr/>
            <p:nvPr/>
          </p:nvSpPr>
          <p:spPr>
            <a:xfrm>
              <a:off x="1524000" y="24384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Buyer/Planner</a:t>
              </a:r>
              <a:endParaRPr lang="en-US" sz="2000" dirty="0">
                <a:solidFill>
                  <a:schemeClr val="tx2">
                    <a:lumMod val="60000"/>
                    <a:lumOff val="40000"/>
                  </a:schemeClr>
                </a:solidFill>
              </a:endParaRPr>
            </a:p>
          </p:txBody>
        </p:sp>
        <p:sp>
          <p:nvSpPr>
            <p:cNvPr id="8" name="Rounded Rectangle 7"/>
            <p:cNvSpPr/>
            <p:nvPr/>
          </p:nvSpPr>
          <p:spPr>
            <a:xfrm>
              <a:off x="1447800" y="46482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Vendor</a:t>
              </a:r>
              <a:endParaRPr lang="en-US" sz="2000" dirty="0">
                <a:solidFill>
                  <a:schemeClr val="tx2">
                    <a:lumMod val="60000"/>
                    <a:lumOff val="40000"/>
                  </a:schemeClr>
                </a:solidFill>
              </a:endParaRPr>
            </a:p>
          </p:txBody>
        </p:sp>
        <p:cxnSp>
          <p:nvCxnSpPr>
            <p:cNvPr id="9" name="Straight Arrow Connector 8"/>
            <p:cNvCxnSpPr/>
            <p:nvPr/>
          </p:nvCxnSpPr>
          <p:spPr>
            <a:xfrm>
              <a:off x="7315200" y="2133600"/>
              <a:ext cx="0" cy="3810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0" name="Straight Arrow Connector 9"/>
            <p:cNvCxnSpPr/>
            <p:nvPr/>
          </p:nvCxnSpPr>
          <p:spPr>
            <a:xfrm>
              <a:off x="7315200" y="4114800"/>
              <a:ext cx="0" cy="45720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cxnSp>
          <p:nvCxnSpPr>
            <p:cNvPr id="11" name="Straight Arrow Connector 10"/>
            <p:cNvCxnSpPr/>
            <p:nvPr/>
          </p:nvCxnSpPr>
          <p:spPr>
            <a:xfrm>
              <a:off x="4114800" y="3352800"/>
              <a:ext cx="1828800" cy="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cxnSp>
          <p:nvCxnSpPr>
            <p:cNvPr id="12" name="Straight Arrow Connector 11"/>
            <p:cNvCxnSpPr/>
            <p:nvPr/>
          </p:nvCxnSpPr>
          <p:spPr>
            <a:xfrm>
              <a:off x="4114800" y="5486400"/>
              <a:ext cx="1981200" cy="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cxnSp>
          <p:nvCxnSpPr>
            <p:cNvPr id="13" name="Straight Arrow Connector 12"/>
            <p:cNvCxnSpPr/>
            <p:nvPr/>
          </p:nvCxnSpPr>
          <p:spPr>
            <a:xfrm>
              <a:off x="2590800" y="3962400"/>
              <a:ext cx="0" cy="45720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cxnSp>
          <p:nvCxnSpPr>
            <p:cNvPr id="14" name="Straight Arrow Connector 13"/>
            <p:cNvCxnSpPr/>
            <p:nvPr/>
          </p:nvCxnSpPr>
          <p:spPr>
            <a:xfrm flipV="1">
              <a:off x="4114800" y="3657600"/>
              <a:ext cx="1828800" cy="160020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cxnSp>
          <p:nvCxnSpPr>
            <p:cNvPr id="15" name="Straight Arrow Connector 14"/>
            <p:cNvCxnSpPr/>
            <p:nvPr/>
          </p:nvCxnSpPr>
          <p:spPr>
            <a:xfrm flipH="1" flipV="1">
              <a:off x="4267200" y="3657600"/>
              <a:ext cx="1752600" cy="1600200"/>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a:t>IT in Retail Supply Chain</a:t>
            </a:r>
          </a:p>
        </p:txBody>
      </p:sp>
      <p:pic>
        <p:nvPicPr>
          <p:cNvPr id="3" name="Picture 2"/>
          <p:cNvPicPr/>
          <p:nvPr/>
        </p:nvPicPr>
        <p:blipFill>
          <a:blip r:embed="rId2" cstate="print"/>
          <a:srcRect/>
          <a:stretch>
            <a:fillRect/>
          </a:stretch>
        </p:blipFill>
        <p:spPr bwMode="auto">
          <a:xfrm>
            <a:off x="2062162" y="2193932"/>
            <a:ext cx="5019675" cy="3825868"/>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1470025"/>
          </a:xfrm>
        </p:spPr>
        <p:txBody>
          <a:bodyPr/>
          <a:lstStyle/>
          <a:p>
            <a:r>
              <a:rPr lang="en-US" dirty="0"/>
              <a:t>Retail Merchandise Flow</a:t>
            </a:r>
          </a:p>
        </p:txBody>
      </p:sp>
      <p:grpSp>
        <p:nvGrpSpPr>
          <p:cNvPr id="3" name="Group 2"/>
          <p:cNvGrpSpPr/>
          <p:nvPr/>
        </p:nvGrpSpPr>
        <p:grpSpPr>
          <a:xfrm>
            <a:off x="1104900" y="1143000"/>
            <a:ext cx="6934200" cy="5410200"/>
            <a:chOff x="1447800" y="762000"/>
            <a:chExt cx="6934200" cy="5410200"/>
          </a:xfrm>
        </p:grpSpPr>
        <p:sp>
          <p:nvSpPr>
            <p:cNvPr id="4" name="Rounded Rectangle 3"/>
            <p:cNvSpPr/>
            <p:nvPr/>
          </p:nvSpPr>
          <p:spPr>
            <a:xfrm>
              <a:off x="6324600" y="7620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headEnd type="none"/>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Customers</a:t>
              </a:r>
              <a:endParaRPr lang="en-US" sz="2000" dirty="0">
                <a:solidFill>
                  <a:schemeClr val="tx2">
                    <a:lumMod val="60000"/>
                    <a:lumOff val="40000"/>
                  </a:schemeClr>
                </a:solidFill>
              </a:endParaRPr>
            </a:p>
          </p:txBody>
        </p:sp>
        <p:sp>
          <p:nvSpPr>
            <p:cNvPr id="5" name="Rounded Rectangle 4"/>
            <p:cNvSpPr/>
            <p:nvPr/>
          </p:nvSpPr>
          <p:spPr>
            <a:xfrm>
              <a:off x="6324600" y="48006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headEnd type="none"/>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Distribution Centers</a:t>
              </a:r>
              <a:endParaRPr lang="en-US" sz="2000" dirty="0">
                <a:solidFill>
                  <a:schemeClr val="tx2">
                    <a:lumMod val="60000"/>
                    <a:lumOff val="40000"/>
                  </a:schemeClr>
                </a:solidFill>
              </a:endParaRPr>
            </a:p>
          </p:txBody>
        </p:sp>
        <p:sp>
          <p:nvSpPr>
            <p:cNvPr id="6" name="Rounded Rectangle 5"/>
            <p:cNvSpPr/>
            <p:nvPr/>
          </p:nvSpPr>
          <p:spPr>
            <a:xfrm>
              <a:off x="6324600" y="27432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headEnd type="none"/>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Stores</a:t>
              </a:r>
              <a:endParaRPr lang="en-US" sz="2000" dirty="0">
                <a:solidFill>
                  <a:schemeClr val="tx2">
                    <a:lumMod val="60000"/>
                    <a:lumOff val="40000"/>
                  </a:schemeClr>
                </a:solidFill>
              </a:endParaRPr>
            </a:p>
          </p:txBody>
        </p:sp>
        <p:sp>
          <p:nvSpPr>
            <p:cNvPr id="7" name="Rounded Rectangle 6"/>
            <p:cNvSpPr/>
            <p:nvPr/>
          </p:nvSpPr>
          <p:spPr>
            <a:xfrm>
              <a:off x="1447800" y="4648200"/>
              <a:ext cx="2057400" cy="1371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20000"/>
                  <a:lumOff val="80000"/>
                </a:schemeClr>
              </a:solidFill>
              <a:headEnd type="none"/>
            </a:ln>
            <a:scene3d>
              <a:camera prst="isometricOffAxis2Left"/>
              <a:lightRig rig="freezing" dir="t"/>
            </a:scene3d>
            <a:sp3d extrusionH="127000">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smtClean="0">
                  <a:solidFill>
                    <a:schemeClr val="tx2">
                      <a:lumMod val="60000"/>
                      <a:lumOff val="40000"/>
                    </a:schemeClr>
                  </a:solidFill>
                </a:rPr>
                <a:t>Vendor</a:t>
              </a:r>
              <a:endParaRPr lang="en-US" sz="2000" dirty="0">
                <a:solidFill>
                  <a:schemeClr val="tx2">
                    <a:lumMod val="60000"/>
                    <a:lumOff val="40000"/>
                  </a:schemeClr>
                </a:solidFill>
              </a:endParaRPr>
            </a:p>
          </p:txBody>
        </p:sp>
        <p:cxnSp>
          <p:nvCxnSpPr>
            <p:cNvPr id="8" name="Straight Arrow Connector 7"/>
            <p:cNvCxnSpPr/>
            <p:nvPr/>
          </p:nvCxnSpPr>
          <p:spPr>
            <a:xfrm>
              <a:off x="7315200" y="2133600"/>
              <a:ext cx="0" cy="381000"/>
            </a:xfrm>
            <a:prstGeom prst="straightConnector1">
              <a:avLst/>
            </a:prstGeom>
            <a:ln>
              <a:headEnd type="triangle"/>
              <a:tailEnd type="none"/>
            </a:ln>
          </p:spPr>
          <p:style>
            <a:lnRef idx="3">
              <a:schemeClr val="accent5"/>
            </a:lnRef>
            <a:fillRef idx="0">
              <a:schemeClr val="accent5"/>
            </a:fillRef>
            <a:effectRef idx="2">
              <a:schemeClr val="accent5"/>
            </a:effectRef>
            <a:fontRef idx="minor">
              <a:schemeClr val="tx1"/>
            </a:fontRef>
          </p:style>
        </p:cxnSp>
        <p:cxnSp>
          <p:nvCxnSpPr>
            <p:cNvPr id="9" name="Straight Arrow Connector 8"/>
            <p:cNvCxnSpPr/>
            <p:nvPr/>
          </p:nvCxnSpPr>
          <p:spPr>
            <a:xfrm>
              <a:off x="7315200" y="4114800"/>
              <a:ext cx="0" cy="457200"/>
            </a:xfrm>
            <a:prstGeom prst="straightConnector1">
              <a:avLst/>
            </a:prstGeom>
            <a:ln>
              <a:headEnd type="triangle"/>
              <a:tailEnd type="none"/>
            </a:ln>
          </p:spPr>
          <p:style>
            <a:lnRef idx="3">
              <a:schemeClr val="accent5"/>
            </a:lnRef>
            <a:fillRef idx="0">
              <a:schemeClr val="accent5"/>
            </a:fillRef>
            <a:effectRef idx="2">
              <a:schemeClr val="accent5"/>
            </a:effectRef>
            <a:fontRef idx="minor">
              <a:schemeClr val="tx1"/>
            </a:fontRef>
          </p:style>
        </p:cxnSp>
        <p:cxnSp>
          <p:nvCxnSpPr>
            <p:cNvPr id="10" name="Straight Arrow Connector 9"/>
            <p:cNvCxnSpPr/>
            <p:nvPr/>
          </p:nvCxnSpPr>
          <p:spPr>
            <a:xfrm>
              <a:off x="4114800" y="5486400"/>
              <a:ext cx="1981200" cy="0"/>
            </a:xfrm>
            <a:prstGeom prst="straightConnector1">
              <a:avLst/>
            </a:prstGeom>
            <a:ln>
              <a:headEnd type="none"/>
              <a:tailEnd type="arrow"/>
            </a:ln>
          </p:spPr>
          <p:style>
            <a:lnRef idx="3">
              <a:schemeClr val="accent5"/>
            </a:lnRef>
            <a:fillRef idx="0">
              <a:schemeClr val="accent5"/>
            </a:fillRef>
            <a:effectRef idx="2">
              <a:schemeClr val="accent5"/>
            </a:effectRef>
            <a:fontRef idx="minor">
              <a:schemeClr val="tx1"/>
            </a:fontRef>
          </p:style>
        </p:cxnSp>
        <p:cxnSp>
          <p:nvCxnSpPr>
            <p:cNvPr id="11" name="Straight Arrow Connector 10"/>
            <p:cNvCxnSpPr/>
            <p:nvPr/>
          </p:nvCxnSpPr>
          <p:spPr>
            <a:xfrm flipV="1">
              <a:off x="4114800" y="3657600"/>
              <a:ext cx="1828800" cy="1600200"/>
            </a:xfrm>
            <a:prstGeom prst="straightConnector1">
              <a:avLst/>
            </a:prstGeom>
            <a:ln>
              <a:headEnd type="none"/>
              <a:tailEnd type="arrow"/>
            </a:ln>
          </p:spPr>
          <p:style>
            <a:lnRef idx="3">
              <a:schemeClr val="accent5"/>
            </a:lnRef>
            <a:fillRef idx="0">
              <a:schemeClr val="accent5"/>
            </a:fillRef>
            <a:effectRef idx="2">
              <a:schemeClr val="accent5"/>
            </a:effectRef>
            <a:fontRef idx="minor">
              <a:schemeClr val="tx1"/>
            </a:fontRef>
          </p:style>
        </p:cxn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Customer Relationship Management Strategy</a:t>
            </a:r>
            <a:br>
              <a:rPr lang="en-US" b="1" dirty="0"/>
            </a:br>
            <a:endParaRPr lang="en-US" dirty="0"/>
          </a:p>
        </p:txBody>
      </p:sp>
      <p:sp>
        <p:nvSpPr>
          <p:cNvPr id="72705" name="Rectangle 1"/>
          <p:cNvSpPr>
            <a:spLocks noChangeArrowheads="1"/>
          </p:cNvSpPr>
          <p:nvPr/>
        </p:nvSpPr>
        <p:spPr bwMode="auto">
          <a:xfrm flipH="1">
            <a:off x="457200" y="2101334"/>
            <a:ext cx="81534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Customer Relationship Management (CRM) is an approach that can assist organizations to serve their customers better. </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dirty="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CRM helps to identify valuable customers, assess their needs, and provide more personalized service to build loyalty. It also streamlines the handling of enquiries and requests, which results in greater operational efficiency and faster responses to customers.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7772400" cy="1470025"/>
          </a:xfrm>
        </p:spPr>
        <p:txBody>
          <a:bodyPr/>
          <a:lstStyle/>
          <a:p>
            <a:r>
              <a:rPr lang="en-US" dirty="0"/>
              <a:t>CRM Activities</a:t>
            </a:r>
          </a:p>
        </p:txBody>
      </p:sp>
      <p:grpSp>
        <p:nvGrpSpPr>
          <p:cNvPr id="3" name="Group 2"/>
          <p:cNvGrpSpPr/>
          <p:nvPr/>
        </p:nvGrpSpPr>
        <p:grpSpPr>
          <a:xfrm>
            <a:off x="1752600" y="1600200"/>
            <a:ext cx="5638800" cy="4953000"/>
            <a:chOff x="1600200" y="685800"/>
            <a:chExt cx="5638800" cy="4953000"/>
          </a:xfrm>
        </p:grpSpPr>
        <p:sp>
          <p:nvSpPr>
            <p:cNvPr id="4" name="Oval 3"/>
            <p:cNvSpPr/>
            <p:nvPr/>
          </p:nvSpPr>
          <p:spPr>
            <a:xfrm>
              <a:off x="1600200" y="2514600"/>
              <a:ext cx="1371600" cy="129540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err="1" smtClean="0">
                  <a:solidFill>
                    <a:schemeClr val="tx1"/>
                  </a:solidFill>
                </a:rPr>
                <a:t>Implemrnt</a:t>
              </a:r>
              <a:r>
                <a:rPr lang="en-US" sz="1400" dirty="0" smtClean="0">
                  <a:solidFill>
                    <a:schemeClr val="tx1"/>
                  </a:solidFill>
                </a:rPr>
                <a:t> CRM Program</a:t>
              </a:r>
              <a:endParaRPr lang="en-US" sz="1400" dirty="0">
                <a:solidFill>
                  <a:schemeClr val="tx1"/>
                </a:solidFill>
              </a:endParaRPr>
            </a:p>
          </p:txBody>
        </p:sp>
        <p:sp>
          <p:nvSpPr>
            <p:cNvPr id="5" name="Oval 4"/>
            <p:cNvSpPr/>
            <p:nvPr/>
          </p:nvSpPr>
          <p:spPr>
            <a:xfrm>
              <a:off x="3733800" y="685800"/>
              <a:ext cx="1371600" cy="12954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smtClean="0">
                  <a:solidFill>
                    <a:schemeClr val="tx1"/>
                  </a:solidFill>
                </a:rPr>
                <a:t>Collect Customer</a:t>
              </a:r>
            </a:p>
            <a:p>
              <a:pPr algn="ctr"/>
              <a:r>
                <a:rPr lang="en-US" sz="1400" dirty="0" smtClean="0">
                  <a:solidFill>
                    <a:schemeClr val="tx1"/>
                  </a:solidFill>
                </a:rPr>
                <a:t> Data</a:t>
              </a:r>
              <a:endParaRPr lang="en-US" sz="1400" dirty="0">
                <a:solidFill>
                  <a:schemeClr val="tx1"/>
                </a:solidFill>
              </a:endParaRPr>
            </a:p>
          </p:txBody>
        </p:sp>
        <p:sp>
          <p:nvSpPr>
            <p:cNvPr id="6" name="Oval 5"/>
            <p:cNvSpPr/>
            <p:nvPr/>
          </p:nvSpPr>
          <p:spPr>
            <a:xfrm>
              <a:off x="5867400" y="2438400"/>
              <a:ext cx="1371600" cy="129540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smtClean="0">
                  <a:solidFill>
                    <a:schemeClr val="tx1"/>
                  </a:solidFill>
                </a:rPr>
                <a:t>Analyze data and target customers</a:t>
              </a:r>
              <a:endParaRPr lang="en-US" sz="1400" dirty="0">
                <a:solidFill>
                  <a:schemeClr val="tx1"/>
                </a:solidFill>
              </a:endParaRPr>
            </a:p>
          </p:txBody>
        </p:sp>
        <p:sp>
          <p:nvSpPr>
            <p:cNvPr id="7" name="Oval 6"/>
            <p:cNvSpPr/>
            <p:nvPr/>
          </p:nvSpPr>
          <p:spPr>
            <a:xfrm>
              <a:off x="3810000" y="4343400"/>
              <a:ext cx="1371600" cy="129540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smtClean="0">
                  <a:solidFill>
                    <a:schemeClr val="tx1"/>
                  </a:solidFill>
                </a:rPr>
                <a:t>Develop CRM Programs</a:t>
              </a:r>
              <a:endParaRPr lang="en-US" sz="1400" dirty="0">
                <a:solidFill>
                  <a:schemeClr val="tx1"/>
                </a:solidFill>
              </a:endParaRPr>
            </a:p>
          </p:txBody>
        </p:sp>
        <p:sp>
          <p:nvSpPr>
            <p:cNvPr id="8" name="Right Arrow 7"/>
            <p:cNvSpPr/>
            <p:nvPr/>
          </p:nvSpPr>
          <p:spPr>
            <a:xfrm rot="2883757">
              <a:off x="5181600" y="1981200"/>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Right Arrow 8"/>
            <p:cNvSpPr/>
            <p:nvPr/>
          </p:nvSpPr>
          <p:spPr>
            <a:xfrm rot="19264299">
              <a:off x="2816708" y="2058298"/>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0" name="Right Arrow 9"/>
            <p:cNvSpPr/>
            <p:nvPr/>
          </p:nvSpPr>
          <p:spPr>
            <a:xfrm rot="13991075">
              <a:off x="2789152" y="4160643"/>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Right Arrow 10"/>
            <p:cNvSpPr/>
            <p:nvPr/>
          </p:nvSpPr>
          <p:spPr>
            <a:xfrm rot="8226954">
              <a:off x="5266101" y="3918810"/>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470025"/>
          </a:xfrm>
        </p:spPr>
        <p:txBody>
          <a:bodyPr>
            <a:normAutofit fontScale="90000"/>
          </a:bodyPr>
          <a:lstStyle/>
          <a:p>
            <a:r>
              <a:rPr lang="en-US" b="1" i="1" dirty="0"/>
              <a:t>Being Lean</a:t>
            </a:r>
            <a:r>
              <a:rPr lang="en-US" i="1" dirty="0"/>
              <a:t>: Merchandise Management - Planning, Buying, Pricing and Communications</a:t>
            </a:r>
            <a:br>
              <a:rPr lang="en-US" i="1" dirty="0"/>
            </a:b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Lean Merchandise Management</a:t>
            </a:r>
            <a:br>
              <a:rPr lang="en-US" b="1" dirty="0"/>
            </a:br>
            <a:endParaRPr lang="en-US" dirty="0"/>
          </a:p>
        </p:txBody>
      </p:sp>
      <p:pic>
        <p:nvPicPr>
          <p:cNvPr id="3" name="Picture 2"/>
          <p:cNvPicPr/>
          <p:nvPr/>
        </p:nvPicPr>
        <p:blipFill>
          <a:blip r:embed="rId2" cstate="print"/>
          <a:srcRect/>
          <a:stretch>
            <a:fillRect/>
          </a:stretch>
        </p:blipFill>
        <p:spPr bwMode="auto">
          <a:xfrm>
            <a:off x="2105025" y="1472289"/>
            <a:ext cx="4933950" cy="4395111"/>
          </a:xfrm>
          <a:prstGeom prst="rect">
            <a:avLst/>
          </a:prstGeom>
          <a:noFill/>
          <a:ln w="9525">
            <a:noFill/>
            <a:miter lim="800000"/>
            <a:headEnd/>
            <a:tailEnd/>
          </a:ln>
        </p:spPr>
      </p:pic>
      <p:sp>
        <p:nvSpPr>
          <p:cNvPr id="4" name="Rectangle 3"/>
          <p:cNvSpPr/>
          <p:nvPr/>
        </p:nvSpPr>
        <p:spPr>
          <a:xfrm>
            <a:off x="2286000" y="5867400"/>
            <a:ext cx="4572000" cy="646331"/>
          </a:xfrm>
          <a:prstGeom prst="rect">
            <a:avLst/>
          </a:prstGeom>
        </p:spPr>
        <p:txBody>
          <a:bodyPr>
            <a:spAutoFit/>
          </a:bodyPr>
          <a:lstStyle/>
          <a:p>
            <a:r>
              <a:rPr lang="en-US" dirty="0"/>
              <a:t>Production and Retail Overview to Lean Management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Merchandise Management Process</a:t>
            </a:r>
            <a:br>
              <a:rPr lang="en-US" b="1" dirty="0"/>
            </a:br>
            <a:endParaRPr lang="en-US" dirty="0"/>
          </a:p>
        </p:txBody>
      </p:sp>
      <p:sp>
        <p:nvSpPr>
          <p:cNvPr id="68609" name="Rectangle 1"/>
          <p:cNvSpPr>
            <a:spLocks noChangeArrowheads="1"/>
          </p:cNvSpPr>
          <p:nvPr/>
        </p:nvSpPr>
        <p:spPr bwMode="auto">
          <a:xfrm>
            <a:off x="152400" y="1217712"/>
            <a:ext cx="86868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major steps in merchandise management entail: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Analysis - Required because a retailer needs to understand the needs and wants of his target audience.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Planning - Necessary to plan since the merchandise to be sold in future must be bought in advance.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Acquisition - Merchandise to be sold in retail store, needs to be purchased from others (i.e. distributors or manufacturers).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Handling - Necessary to determine where merchandise is needed and ensure that the merchandise reaches the required stores at the right time and the right condition.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Control - As retailing involves spending money for the acquisition of products, it necessary to control the amount of money spent of buying.</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endParaRPr lang="en-US"/>
          </a:p>
        </p:txBody>
      </p:sp>
      <p:pic>
        <p:nvPicPr>
          <p:cNvPr id="3" name="Picture 2"/>
          <p:cNvPicPr/>
          <p:nvPr/>
        </p:nvPicPr>
        <p:blipFill>
          <a:blip r:embed="rId2" cstate="print"/>
          <a:srcRect/>
          <a:stretch>
            <a:fillRect/>
          </a:stretch>
        </p:blipFill>
        <p:spPr bwMode="auto">
          <a:xfrm>
            <a:off x="3833812" y="1633764"/>
            <a:ext cx="1476375" cy="4614636"/>
          </a:xfrm>
          <a:prstGeom prst="rect">
            <a:avLst/>
          </a:prstGeom>
          <a:noFill/>
          <a:ln w="9525">
            <a:noFill/>
            <a:miter lim="800000"/>
            <a:headEnd/>
            <a:tailEnd/>
          </a:ln>
        </p:spPr>
      </p:pic>
      <p:sp>
        <p:nvSpPr>
          <p:cNvPr id="4" name="Rectangle 3"/>
          <p:cNvSpPr/>
          <p:nvPr/>
        </p:nvSpPr>
        <p:spPr>
          <a:xfrm>
            <a:off x="3048000" y="6324600"/>
            <a:ext cx="3030894" cy="369332"/>
          </a:xfrm>
          <a:prstGeom prst="rect">
            <a:avLst/>
          </a:prstGeom>
        </p:spPr>
        <p:txBody>
          <a:bodyPr wrap="none">
            <a:spAutoFit/>
          </a:bodyPr>
          <a:lstStyle/>
          <a:p>
            <a:r>
              <a:rPr lang="en-US" dirty="0"/>
              <a:t>Merchandise Planning Process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8686800" cy="1470025"/>
          </a:xfrm>
        </p:spPr>
        <p:txBody>
          <a:bodyPr>
            <a:normAutofit/>
          </a:bodyPr>
          <a:lstStyle/>
          <a:p>
            <a:r>
              <a:rPr lang="en-US" sz="3200" dirty="0"/>
              <a:t>Factors that Impact Merchandise Management</a:t>
            </a:r>
          </a:p>
        </p:txBody>
      </p:sp>
      <p:grpSp>
        <p:nvGrpSpPr>
          <p:cNvPr id="3" name="Group 2"/>
          <p:cNvGrpSpPr/>
          <p:nvPr/>
        </p:nvGrpSpPr>
        <p:grpSpPr>
          <a:xfrm>
            <a:off x="1371600" y="1411014"/>
            <a:ext cx="5943600" cy="5065986"/>
            <a:chOff x="1371600" y="312684"/>
            <a:chExt cx="7010400" cy="6285186"/>
          </a:xfrm>
        </p:grpSpPr>
        <p:pic>
          <p:nvPicPr>
            <p:cNvPr id="4" name="Picture 3" descr="C:\Users\EL1352\AppData\Local\Microsoft\Windows\Temporary Internet Files\Low\Content.IE5\ZE4RNO5O\MC910216344[1].PNG"/>
            <p:cNvPicPr>
              <a:picLocks noChangeAspect="1" noChangeArrowheads="1"/>
            </p:cNvPicPr>
            <p:nvPr/>
          </p:nvPicPr>
          <p:blipFill>
            <a:blip r:embed="rId2" cstate="print"/>
            <a:srcRect/>
            <a:stretch>
              <a:fillRect/>
            </a:stretch>
          </p:blipFill>
          <p:spPr bwMode="auto">
            <a:xfrm>
              <a:off x="1371600" y="312684"/>
              <a:ext cx="7010400" cy="6285186"/>
            </a:xfrm>
            <a:prstGeom prst="rect">
              <a:avLst/>
            </a:prstGeom>
            <a:noFill/>
          </p:spPr>
        </p:pic>
        <p:sp>
          <p:nvSpPr>
            <p:cNvPr id="5" name="TextBox 4"/>
            <p:cNvSpPr txBox="1"/>
            <p:nvPr/>
          </p:nvSpPr>
          <p:spPr>
            <a:xfrm>
              <a:off x="3378011" y="3124200"/>
              <a:ext cx="2579626" cy="381848"/>
            </a:xfrm>
            <a:prstGeom prst="rect">
              <a:avLst/>
            </a:prstGeom>
            <a:noFill/>
            <a:ln w="38100">
              <a:solidFill>
                <a:schemeClr val="accent2"/>
              </a:solidFill>
            </a:ln>
            <a:scene3d>
              <a:camera prst="orthographicFront"/>
              <a:lightRig rig="threePt" dir="t"/>
            </a:scene3d>
            <a:sp3d>
              <a:bevelT w="139700" prst="cross"/>
            </a:sp3d>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Merchandise Management</a:t>
              </a:r>
              <a:endParaRPr lang="en-US" sz="1400" b="1" dirty="0"/>
            </a:p>
          </p:txBody>
        </p:sp>
        <p:sp>
          <p:nvSpPr>
            <p:cNvPr id="6" name="TextBox 5"/>
            <p:cNvSpPr txBox="1"/>
            <p:nvPr/>
          </p:nvSpPr>
          <p:spPr>
            <a:xfrm>
              <a:off x="6618538" y="2895600"/>
              <a:ext cx="1405940" cy="64914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Merchandise </a:t>
              </a:r>
            </a:p>
            <a:p>
              <a:pPr algn="ctr"/>
              <a:r>
                <a:rPr lang="en-US" sz="1400" b="1" dirty="0" smtClean="0">
                  <a:solidFill>
                    <a:schemeClr val="bg1"/>
                  </a:solidFill>
                </a:rPr>
                <a:t>to be Carried</a:t>
              </a:r>
              <a:endParaRPr lang="en-US" sz="1400" b="1" dirty="0">
                <a:solidFill>
                  <a:schemeClr val="bg1"/>
                </a:solidFill>
              </a:endParaRPr>
            </a:p>
          </p:txBody>
        </p:sp>
        <p:sp>
          <p:nvSpPr>
            <p:cNvPr id="7" name="TextBox 6"/>
            <p:cNvSpPr txBox="1"/>
            <p:nvPr/>
          </p:nvSpPr>
          <p:spPr>
            <a:xfrm>
              <a:off x="1415038" y="2971800"/>
              <a:ext cx="1339539" cy="64914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Organization</a:t>
              </a:r>
            </a:p>
            <a:p>
              <a:pPr algn="ctr"/>
              <a:r>
                <a:rPr lang="en-US" sz="1400" b="1" dirty="0" smtClean="0">
                  <a:solidFill>
                    <a:schemeClr val="bg1"/>
                  </a:solidFill>
                </a:rPr>
                <a:t>Structure</a:t>
              </a:r>
              <a:endParaRPr lang="en-US" sz="1400" b="1" dirty="0">
                <a:solidFill>
                  <a:schemeClr val="bg1"/>
                </a:solidFill>
              </a:endParaRPr>
            </a:p>
          </p:txBody>
        </p:sp>
        <p:sp>
          <p:nvSpPr>
            <p:cNvPr id="8" name="TextBox 7"/>
            <p:cNvSpPr txBox="1"/>
            <p:nvPr/>
          </p:nvSpPr>
          <p:spPr>
            <a:xfrm>
              <a:off x="3986179" y="5257800"/>
              <a:ext cx="1373344" cy="38184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Type of Store</a:t>
              </a:r>
              <a:endParaRPr lang="en-US" sz="1400" b="1" dirty="0">
                <a:solidFill>
                  <a:schemeClr val="bg1"/>
                </a:solidFill>
              </a:endParaRPr>
            </a:p>
          </p:txBody>
        </p:sp>
        <p:sp>
          <p:nvSpPr>
            <p:cNvPr id="9" name="TextBox 8"/>
            <p:cNvSpPr txBox="1"/>
            <p:nvPr/>
          </p:nvSpPr>
          <p:spPr>
            <a:xfrm>
              <a:off x="4005838" y="609600"/>
              <a:ext cx="1339539" cy="64914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Size of</a:t>
              </a:r>
            </a:p>
            <a:p>
              <a:pPr algn="ctr"/>
              <a:r>
                <a:rPr lang="en-US" sz="1400" b="1" dirty="0" smtClean="0">
                  <a:solidFill>
                    <a:schemeClr val="bg1"/>
                  </a:solidFill>
                </a:rPr>
                <a:t>Organization</a:t>
              </a:r>
              <a:endParaRPr lang="en-US" sz="1400" b="1" dirty="0">
                <a:solidFill>
                  <a:schemeClr val="bg1"/>
                </a:solidFill>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Merchandise Manager’s Role</a:t>
            </a:r>
            <a:br>
              <a:rPr lang="en-US" b="1" dirty="0"/>
            </a:br>
            <a:endParaRPr lang="en-US" dirty="0"/>
          </a:p>
        </p:txBody>
      </p:sp>
      <p:sp>
        <p:nvSpPr>
          <p:cNvPr id="3" name="TextBox 2"/>
          <p:cNvSpPr txBox="1"/>
          <p:nvPr/>
        </p:nvSpPr>
        <p:spPr>
          <a:xfrm>
            <a:off x="2286000" y="2590800"/>
            <a:ext cx="3011402" cy="2308324"/>
          </a:xfrm>
          <a:prstGeom prst="rect">
            <a:avLst/>
          </a:prstGeom>
          <a:noFill/>
        </p:spPr>
        <p:txBody>
          <a:bodyPr wrap="none" rtlCol="0">
            <a:spAutoFit/>
          </a:bodyPr>
          <a:lstStyle/>
          <a:p>
            <a:pPr>
              <a:buFont typeface="Wingdings" pitchFamily="2" charset="2"/>
              <a:buChar char="q"/>
            </a:pPr>
            <a:r>
              <a:rPr lang="en-US" sz="3600" dirty="0" smtClean="0"/>
              <a:t>Planning</a:t>
            </a:r>
          </a:p>
          <a:p>
            <a:pPr>
              <a:buFont typeface="Wingdings" pitchFamily="2" charset="2"/>
              <a:buChar char="q"/>
            </a:pPr>
            <a:r>
              <a:rPr lang="en-US" sz="3600" dirty="0" smtClean="0"/>
              <a:t>Directing</a:t>
            </a:r>
          </a:p>
          <a:p>
            <a:pPr>
              <a:buFont typeface="Wingdings" pitchFamily="2" charset="2"/>
              <a:buChar char="q"/>
            </a:pPr>
            <a:r>
              <a:rPr lang="en-US" sz="3600" dirty="0" smtClean="0"/>
              <a:t>Coordinating</a:t>
            </a:r>
          </a:p>
          <a:p>
            <a:pPr>
              <a:buFont typeface="Wingdings" pitchFamily="2" charset="2"/>
              <a:buChar char="q"/>
            </a:pPr>
            <a:r>
              <a:rPr lang="en-US" sz="3600" dirty="0" smtClean="0"/>
              <a:t>Controlling</a:t>
            </a:r>
            <a:endParaRPr lang="en-US" sz="36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Forecasting Process</a:t>
            </a:r>
            <a:br>
              <a:rPr lang="en-US" b="1" dirty="0"/>
            </a:br>
            <a:endParaRPr lang="en-US" dirty="0"/>
          </a:p>
        </p:txBody>
      </p:sp>
      <p:sp>
        <p:nvSpPr>
          <p:cNvPr id="64514" name="Rectangle 2"/>
          <p:cNvSpPr>
            <a:spLocks noChangeArrowheads="1"/>
          </p:cNvSpPr>
          <p:nvPr/>
        </p:nvSpPr>
        <p:spPr bwMode="auto">
          <a:xfrm>
            <a:off x="1143000" y="1715126"/>
            <a:ext cx="731520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2400" b="1" dirty="0" smtClean="0"/>
              <a:t>Forecasting Steps:</a:t>
            </a:r>
          </a:p>
          <a:p>
            <a:pPr fontAlgn="base">
              <a:spcBef>
                <a:spcPct val="0"/>
              </a:spcBef>
              <a:spcAft>
                <a:spcPct val="0"/>
              </a:spcAft>
            </a:pPr>
            <a:endParaRPr lang="en-US" sz="2000" b="1" dirty="0" smtClean="0"/>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Reviewing past sales</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Analyzing the changes in economic conditions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Analyzing changes in the sales potential</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Analyzing changes in the marketing strategies of the retail organization and the competition</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Creating the sales forecast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Forecasting Tools and Methods</a:t>
            </a:r>
            <a:br>
              <a:rPr lang="en-US" b="1" dirty="0"/>
            </a:br>
            <a:endParaRPr lang="en-US" dirty="0"/>
          </a:p>
        </p:txBody>
      </p:sp>
      <p:sp>
        <p:nvSpPr>
          <p:cNvPr id="63489" name="Rectangle 1"/>
          <p:cNvSpPr>
            <a:spLocks noChangeArrowheads="1"/>
          </p:cNvSpPr>
          <p:nvPr/>
        </p:nvSpPr>
        <p:spPr bwMode="auto">
          <a:xfrm>
            <a:off x="152400" y="1616840"/>
            <a:ext cx="86868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Forecasts are of three general types: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Economic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These types of forecasts look at general business cycles such as the inflation rate, money supply, housing starts, etc.</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Technological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Used to predict rate of technological progress and may impact the development of new products.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Demand forecasts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To predict sales of existing products and services.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Qualitative and Quantitative Approaches</a:t>
            </a:r>
            <a:r>
              <a:rPr lang="en-US" b="1" i="1" dirty="0"/>
              <a:t/>
            </a:r>
            <a:br>
              <a:rPr lang="en-US" b="1" i="1" dirty="0"/>
            </a:br>
            <a:endParaRPr lang="en-US" dirty="0"/>
          </a:p>
        </p:txBody>
      </p:sp>
      <p:sp>
        <p:nvSpPr>
          <p:cNvPr id="62465" name="Rectangle 1"/>
          <p:cNvSpPr>
            <a:spLocks noChangeArrowheads="1"/>
          </p:cNvSpPr>
          <p:nvPr/>
        </p:nvSpPr>
        <p:spPr bwMode="auto">
          <a:xfrm>
            <a:off x="457200" y="1929348"/>
            <a:ext cx="8382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general types of qualitative forecasting are: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Jury of executive opinion - A group of opinions from high-level experts, sometimes assisted by statistical models.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Delphi method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Uses a panel of experts, where using an iterative process, continues until a group consensus is reached.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force composite - Estimates from individual salespersons are reviewed for reasonableness, then aggregated.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Consumer Market Survey - Ask the customer.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Qualitative and Quantitative Approaches</a:t>
            </a:r>
            <a:endParaRPr lang="en-US" dirty="0"/>
          </a:p>
        </p:txBody>
      </p:sp>
      <p:sp>
        <p:nvSpPr>
          <p:cNvPr id="3" name="Rectangle 2"/>
          <p:cNvSpPr/>
          <p:nvPr/>
        </p:nvSpPr>
        <p:spPr>
          <a:xfrm>
            <a:off x="609600" y="1981200"/>
            <a:ext cx="8153400" cy="2246769"/>
          </a:xfrm>
          <a:prstGeom prst="rect">
            <a:avLst/>
          </a:prstGeom>
        </p:spPr>
        <p:txBody>
          <a:bodyPr wrap="square">
            <a:spAutoFit/>
          </a:bodyPr>
          <a:lstStyle/>
          <a:p>
            <a:r>
              <a:rPr lang="en-US" sz="2800" dirty="0" smtClean="0"/>
              <a:t>Quantitative Methods - The </a:t>
            </a:r>
            <a:r>
              <a:rPr lang="en-US" sz="2800" dirty="0"/>
              <a:t>most basic method of quantitative forecasting is known as “time series” and uses a sequence of data points, measured typically at successive points in time spaced at uniform time intervals to predict future activity. </a:t>
            </a:r>
          </a:p>
        </p:txBody>
      </p:sp>
      <p:pic>
        <p:nvPicPr>
          <p:cNvPr id="4" name="Picture 3"/>
          <p:cNvPicPr/>
          <p:nvPr/>
        </p:nvPicPr>
        <p:blipFill>
          <a:blip r:embed="rId2" cstate="print"/>
          <a:stretch>
            <a:fillRect/>
          </a:stretch>
        </p:blipFill>
        <p:spPr>
          <a:xfrm>
            <a:off x="2667000" y="4267200"/>
            <a:ext cx="4133515" cy="2428676"/>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Qualitative and Quantitative Approaches</a:t>
            </a:r>
            <a:endParaRPr lang="en-US" dirty="0"/>
          </a:p>
        </p:txBody>
      </p:sp>
      <p:sp>
        <p:nvSpPr>
          <p:cNvPr id="60418" name="Rectangle 2"/>
          <p:cNvSpPr>
            <a:spLocks noChangeArrowheads="1"/>
          </p:cNvSpPr>
          <p:nvPr/>
        </p:nvSpPr>
        <p:spPr bwMode="auto">
          <a:xfrm>
            <a:off x="533400" y="2039036"/>
            <a:ext cx="8153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most common quantitative time series models are: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Naive approach - Assumes demand in next period is the same as </a:t>
            </a:r>
            <a:b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b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demand in most recent period.</a:t>
            </a:r>
            <a:r>
              <a:rPr kumimoji="0" lang="en-US"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Simple yet cost effective and efficient.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Moving average - a series of arithmetic means and is used if there is little or no trend as it tends to smooth historical data. Typically, recent data is averaged/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Weighted moving average - Used when some trend might be present as it treats older data usually less importantly. The weights used are based on experience and intuition and can minimize the smoothing effect if desired.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Exponential smoothing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form of weighted moving average where weights decline exponentially with the most recent data weighted the most. It requires a smoothing constant (ranges from 0 to 1) which is subjectively chosen.</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Qualitative and Quantitative Approaches</a:t>
            </a:r>
            <a:endParaRPr lang="en-US" dirty="0"/>
          </a:p>
        </p:txBody>
      </p:sp>
      <p:sp>
        <p:nvSpPr>
          <p:cNvPr id="59393" name="Rectangle 1"/>
          <p:cNvSpPr>
            <a:spLocks noChangeArrowheads="1"/>
          </p:cNvSpPr>
          <p:nvPr/>
        </p:nvSpPr>
        <p:spPr bwMode="auto">
          <a:xfrm>
            <a:off x="457200" y="2007514"/>
            <a:ext cx="7924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There are more sophisticated models known as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associative</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models such as linear regression (also known as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least squared</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method) and multiple regression analysis which use the relationship of an independent variable(s)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x</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to predict a dependent variable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y</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reason it is called the least squares method is that the formula draws a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best fit</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line through the historical data over time.</a:t>
            </a:r>
            <a:r>
              <a:rPr kumimoji="0" lang="en-US"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That formula can then be used to predict future values of </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y</a:t>
            </a:r>
            <a:r>
              <a:rPr kumimoji="0" lang="en-US"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3"/>
          <p:cNvPicPr/>
          <p:nvPr/>
        </p:nvPicPr>
        <p:blipFill>
          <a:blip r:embed="rId2" cstate="print"/>
          <a:stretch>
            <a:fillRect/>
          </a:stretch>
        </p:blipFill>
        <p:spPr>
          <a:xfrm>
            <a:off x="1981200" y="3962400"/>
            <a:ext cx="5200650" cy="267652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Qualitative and Quantitative Approaches</a:t>
            </a:r>
            <a:endParaRPr lang="en-US" dirty="0"/>
          </a:p>
        </p:txBody>
      </p:sp>
      <p:sp>
        <p:nvSpPr>
          <p:cNvPr id="58369" name="Rectangle 1"/>
          <p:cNvSpPr>
            <a:spLocks noChangeArrowheads="1"/>
          </p:cNvSpPr>
          <p:nvPr/>
        </p:nvSpPr>
        <p:spPr bwMode="auto">
          <a:xfrm>
            <a:off x="304800" y="2222480"/>
            <a:ext cx="82296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If more than one independent variable is to be used, linear regression can be extended to multiple regression to accommodate several independent variables (ex: discounting, promotions, advertising, etc may all have an impact on sales to one degree or another). The formula for this is: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y = a + b1x1 + b2x2 </a:t>
            </a:r>
            <a:r>
              <a:rPr kumimoji="0" lang="en-US"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(similar to the least squares formula, except with multiple independent variables).This is quite complex and generally done with the help of a computer.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Determining the Merchandise Requirement</a:t>
            </a:r>
            <a:br>
              <a:rPr lang="en-US" b="1" dirty="0"/>
            </a:br>
            <a:endParaRPr lang="en-US" dirty="0"/>
          </a:p>
        </p:txBody>
      </p:sp>
      <p:sp>
        <p:nvSpPr>
          <p:cNvPr id="57345" name="Rectangle 1"/>
          <p:cNvSpPr>
            <a:spLocks noChangeArrowheads="1"/>
          </p:cNvSpPr>
          <p:nvPr/>
        </p:nvSpPr>
        <p:spPr bwMode="auto">
          <a:xfrm>
            <a:off x="228600" y="1770995"/>
            <a:ext cx="81534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merchandise budget usually comprises five parts: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plan - How much of each product needs to be sold by department, division or store (covered in the last section).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Stock support plan - Tells us how much inventory or stock is needed to achieve those sales.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Planned reductions - In case the product does not sell.</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Planned purchase levels - The quantity of each product that needs to be procured from the market.</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Gross margins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Profit margins that the department, division or store will contribute to the overall profitability of the company.</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Methods of Inventory Planning</a:t>
            </a:r>
            <a:br>
              <a:rPr lang="en-US" b="1" dirty="0"/>
            </a:br>
            <a:endParaRPr lang="en-US" dirty="0"/>
          </a:p>
        </p:txBody>
      </p:sp>
      <p:sp>
        <p:nvSpPr>
          <p:cNvPr id="56321" name="Rectangle 1"/>
          <p:cNvSpPr>
            <a:spLocks noChangeArrowheads="1"/>
          </p:cNvSpPr>
          <p:nvPr/>
        </p:nvSpPr>
        <p:spPr bwMode="auto">
          <a:xfrm>
            <a:off x="838200" y="1561981"/>
            <a:ext cx="79248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There are six general methods (and Key Performance Indicators) for planning inventory values: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Forward Weeks of Supply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Weeks of Supply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Stock to Sales Ratio</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Sell Through Percent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Turn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Basic Stock</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Methods of Inventory Planning</a:t>
            </a:r>
            <a:endParaRPr lang="en-US" dirty="0"/>
          </a:p>
        </p:txBody>
      </p:sp>
      <p:sp>
        <p:nvSpPr>
          <p:cNvPr id="55297" name="Rectangle 1"/>
          <p:cNvSpPr>
            <a:spLocks noChangeArrowheads="1"/>
          </p:cNvSpPr>
          <p:nvPr/>
        </p:nvSpPr>
        <p:spPr bwMode="auto">
          <a:xfrm>
            <a:off x="609600" y="2590800"/>
            <a:ext cx="8077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Another method (similar to FWOS) that retailers use, especially for fashion merchandise planning, is </a:t>
            </a:r>
            <a:r>
              <a:rPr kumimoji="0" lang="en-US"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open-to-buy</a:t>
            </a:r>
            <a:r>
              <a:rPr kumimoji="0" lang="en-US"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(OTB), which can be calculated in either units or dollars. OTB is the difference between how much inventory is needed and how much is actually available. This includes inventory on hand, in transit and any outstanding orders.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Merchandise Acquisition</a:t>
            </a:r>
            <a:r>
              <a:rPr lang="en-US" b="1" dirty="0"/>
              <a:t/>
            </a:r>
            <a:br>
              <a:rPr lang="en-US" b="1" dirty="0"/>
            </a:br>
            <a:endParaRPr lang="en-US" dirty="0"/>
          </a:p>
        </p:txBody>
      </p:sp>
      <p:pic>
        <p:nvPicPr>
          <p:cNvPr id="3" name="Picture 2" descr="C:\Users\EL1352\AppData\Local\Microsoft\Windows\Temporary Internet Files\Low\Content.IE5\7R0DLT54\MC900440391[1].PNG"/>
          <p:cNvPicPr/>
          <p:nvPr/>
        </p:nvPicPr>
        <p:blipFill>
          <a:blip r:embed="rId2" cstate="print"/>
          <a:srcRect/>
          <a:stretch>
            <a:fillRect/>
          </a:stretch>
        </p:blipFill>
        <p:spPr bwMode="auto">
          <a:xfrm>
            <a:off x="3733800" y="4724400"/>
            <a:ext cx="1609725" cy="1609725"/>
          </a:xfrm>
          <a:prstGeom prst="rect">
            <a:avLst/>
          </a:prstGeom>
          <a:noFill/>
          <a:ln w="9525">
            <a:noFill/>
            <a:miter lim="800000"/>
            <a:headEnd/>
            <a:tailEnd/>
          </a:ln>
        </p:spPr>
      </p:pic>
      <p:sp>
        <p:nvSpPr>
          <p:cNvPr id="4" name="Rectangle 3"/>
          <p:cNvSpPr/>
          <p:nvPr/>
        </p:nvSpPr>
        <p:spPr>
          <a:xfrm>
            <a:off x="838200" y="1676400"/>
            <a:ext cx="7711726" cy="3785652"/>
          </a:xfrm>
          <a:prstGeom prst="rect">
            <a:avLst/>
          </a:prstGeom>
        </p:spPr>
        <p:txBody>
          <a:bodyPr wrap="none">
            <a:spAutoFit/>
          </a:bodyPr>
          <a:lstStyle/>
          <a:p>
            <a:r>
              <a:rPr lang="en-US" sz="2400" b="1" dirty="0"/>
              <a:t>Lean </a:t>
            </a:r>
            <a:r>
              <a:rPr lang="en-US" sz="2400" b="1" dirty="0" smtClean="0"/>
              <a:t>Buying</a:t>
            </a:r>
            <a:r>
              <a:rPr lang="en-US" sz="2400" b="1" dirty="0"/>
              <a:t> </a:t>
            </a:r>
            <a:r>
              <a:rPr lang="en-US" sz="2400" b="1" dirty="0" smtClean="0"/>
              <a:t>-</a:t>
            </a:r>
          </a:p>
          <a:p>
            <a:pPr lvl="1"/>
            <a:r>
              <a:rPr lang="en-US" sz="2400" b="1" dirty="0" smtClean="0"/>
              <a:t>Negotiation</a:t>
            </a:r>
            <a:r>
              <a:rPr lang="en-US" sz="2400" b="1" i="1" dirty="0"/>
              <a:t> </a:t>
            </a:r>
            <a:endParaRPr lang="en-US" sz="2400" b="1" i="1" dirty="0" smtClean="0"/>
          </a:p>
          <a:p>
            <a:pPr lvl="2">
              <a:buFont typeface="Wingdings" pitchFamily="2" charset="2"/>
              <a:buChar char="ü"/>
            </a:pPr>
            <a:r>
              <a:rPr lang="en-US" sz="2400" b="1" i="1" dirty="0" smtClean="0"/>
              <a:t>Issues and Tips</a:t>
            </a:r>
          </a:p>
          <a:p>
            <a:pPr lvl="2">
              <a:buFont typeface="Wingdings" pitchFamily="2" charset="2"/>
              <a:buChar char="ü"/>
            </a:pPr>
            <a:r>
              <a:rPr lang="en-US" sz="2400" b="1" i="1" dirty="0" smtClean="0"/>
              <a:t>Processing </a:t>
            </a:r>
            <a:r>
              <a:rPr lang="en-US" sz="2400" b="1" i="1" dirty="0"/>
              <a:t>the </a:t>
            </a:r>
            <a:r>
              <a:rPr lang="en-US" sz="2400" b="1" i="1" dirty="0" smtClean="0"/>
              <a:t>Order</a:t>
            </a:r>
            <a:r>
              <a:rPr lang="en-US" sz="2400" b="1" i="1" dirty="0"/>
              <a:t> </a:t>
            </a:r>
            <a:endParaRPr lang="en-US" sz="2400" b="1" i="1" dirty="0" smtClean="0"/>
          </a:p>
          <a:p>
            <a:pPr lvl="2">
              <a:buFont typeface="Wingdings" pitchFamily="2" charset="2"/>
              <a:buChar char="ü"/>
            </a:pPr>
            <a:r>
              <a:rPr lang="en-US" sz="2400" b="1" i="1" dirty="0" smtClean="0"/>
              <a:t>Collaboration </a:t>
            </a:r>
            <a:r>
              <a:rPr lang="en-US" sz="2400" b="1" i="1" dirty="0"/>
              <a:t>in Product Development and Design</a:t>
            </a:r>
          </a:p>
          <a:p>
            <a:endParaRPr lang="en-US" sz="2400" b="1" i="1" dirty="0"/>
          </a:p>
          <a:p>
            <a:endParaRPr lang="en-US" sz="2400" b="1" dirty="0" smtClean="0"/>
          </a:p>
          <a:p>
            <a:endParaRPr lang="en-US" sz="2400" b="1" dirty="0"/>
          </a:p>
          <a:p>
            <a:endParaRPr lang="en-US" sz="2400" b="1" dirty="0" smtClean="0"/>
          </a:p>
          <a:p>
            <a:endParaRPr lang="en-US" sz="2400" b="1"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Merchandise and Assortment Planning Software</a:t>
            </a:r>
            <a:br>
              <a:rPr lang="en-US" b="1" dirty="0"/>
            </a:br>
            <a:endParaRPr lang="en-US" dirty="0"/>
          </a:p>
        </p:txBody>
      </p:sp>
      <p:sp>
        <p:nvSpPr>
          <p:cNvPr id="53249" name="Rectangle 1"/>
          <p:cNvSpPr>
            <a:spLocks noChangeArrowheads="1"/>
          </p:cNvSpPr>
          <p:nvPr/>
        </p:nvSpPr>
        <p:spPr bwMode="auto">
          <a:xfrm>
            <a:off x="381000" y="1600200"/>
            <a:ext cx="81534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These systems may have a variety of functionality, including: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Merchandise financial planning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Used to manage financial targets and open-to-buy budgets.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Assortment and space planning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Automate the assortment planning process creating a more flexibility in planning in-depth assortments.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Price and markdown planning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Plan, forecast and analyze campaigns, promotions and events.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Allocation and replenishment </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Improve order accuracy by helping to determine optimal demand-based allocation and replenishment needs.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Distribution Requirements Planning (DRP) for Allocation and </a:t>
            </a:r>
            <a:r>
              <a:rPr lang="en-US" b="1" dirty="0" smtClean="0"/>
              <a:t>Replenishment </a:t>
            </a:r>
            <a:r>
              <a:rPr lang="en-US" b="1" dirty="0"/>
              <a:t/>
            </a:r>
            <a:br>
              <a:rPr lang="en-US" b="1" dirty="0"/>
            </a:br>
            <a:endParaRPr lang="en-US" dirty="0"/>
          </a:p>
        </p:txBody>
      </p:sp>
      <p:pic>
        <p:nvPicPr>
          <p:cNvPr id="3" name="Picture 2"/>
          <p:cNvPicPr/>
          <p:nvPr/>
        </p:nvPicPr>
        <p:blipFill>
          <a:blip r:embed="rId2" cstate="print"/>
          <a:srcRect/>
          <a:stretch>
            <a:fillRect/>
          </a:stretch>
        </p:blipFill>
        <p:spPr bwMode="auto">
          <a:xfrm>
            <a:off x="1752600" y="2209800"/>
            <a:ext cx="5251753" cy="3038475"/>
          </a:xfrm>
          <a:prstGeom prst="rect">
            <a:avLst/>
          </a:prstGeom>
          <a:noFill/>
          <a:ln w="9525">
            <a:noFill/>
            <a:miter lim="800000"/>
            <a:headEnd/>
            <a:tailEnd/>
          </a:ln>
        </p:spPr>
      </p:pic>
      <p:sp>
        <p:nvSpPr>
          <p:cNvPr id="4" name="Rectangle 3"/>
          <p:cNvSpPr/>
          <p:nvPr/>
        </p:nvSpPr>
        <p:spPr>
          <a:xfrm>
            <a:off x="2362200" y="5410200"/>
            <a:ext cx="4572000" cy="646331"/>
          </a:xfrm>
          <a:prstGeom prst="rect">
            <a:avLst/>
          </a:prstGeom>
        </p:spPr>
        <p:txBody>
          <a:bodyPr>
            <a:spAutoFit/>
          </a:bodyPr>
          <a:lstStyle/>
          <a:p>
            <a:r>
              <a:rPr lang="en-US" dirty="0"/>
              <a:t>Sample DRP screen and description (</a:t>
            </a:r>
            <a:r>
              <a:rPr lang="en-US" b="1" i="1" dirty="0"/>
              <a:t>PSI Planner</a:t>
            </a:r>
            <a:r>
              <a:rPr lang="en-US" dirty="0"/>
              <a:t> for Windows™, Copyright 1998-2013)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sz="3600" b="1" dirty="0"/>
              <a:t>Sales and Operations Planning (S&amp;OP; also known as “Integrated Business Planning”) in Retail and Wholesale</a:t>
            </a:r>
            <a:r>
              <a:rPr lang="en-US" b="1" dirty="0"/>
              <a:t/>
            </a:r>
            <a:br>
              <a:rPr lang="en-US" b="1" dirty="0"/>
            </a:br>
            <a:endParaRPr lang="en-US" dirty="0"/>
          </a:p>
        </p:txBody>
      </p:sp>
      <p:pic>
        <p:nvPicPr>
          <p:cNvPr id="3" name="Picture 2" descr="S&amp;OP Dashboard.jpg"/>
          <p:cNvPicPr/>
          <p:nvPr/>
        </p:nvPicPr>
        <p:blipFill>
          <a:blip r:embed="rId2" cstate="print"/>
          <a:srcRect/>
          <a:stretch>
            <a:fillRect/>
          </a:stretch>
        </p:blipFill>
        <p:spPr bwMode="auto">
          <a:xfrm>
            <a:off x="3124200" y="4419600"/>
            <a:ext cx="2800350" cy="1794473"/>
          </a:xfrm>
          <a:prstGeom prst="rect">
            <a:avLst/>
          </a:prstGeom>
          <a:noFill/>
          <a:ln w="9525">
            <a:noFill/>
            <a:miter lim="800000"/>
            <a:headEnd/>
            <a:tailEnd/>
          </a:ln>
        </p:spPr>
      </p:pic>
      <p:sp>
        <p:nvSpPr>
          <p:cNvPr id="51201" name="Rectangle 1"/>
          <p:cNvSpPr>
            <a:spLocks noChangeArrowheads="1"/>
          </p:cNvSpPr>
          <p:nvPr/>
        </p:nvSpPr>
        <p:spPr bwMode="auto">
          <a:xfrm>
            <a:off x="381000" y="1811179"/>
            <a:ext cx="8001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S&amp;OP, also called aggregate planning, is a process in which executive level management regularly meets and reviews projections for demand, supply, and the resulting financial impact. S&amp;OP is a decision-making process that makes certain that tactical plans in every business area coincide with the company</a:t>
            </a:r>
            <a:r>
              <a:rPr kumimoji="0" lang="en-US" sz="20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business plan. The net result of the S&amp;OP process is that a single operating plan is created that allocates company resources.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590800"/>
            <a:ext cx="7772400" cy="1470025"/>
          </a:xfrm>
        </p:spPr>
        <p:txBody>
          <a:bodyPr>
            <a:normAutofit fontScale="90000"/>
          </a:bodyPr>
          <a:lstStyle/>
          <a:p>
            <a:r>
              <a:rPr lang="en-US" b="1" i="1" dirty="0"/>
              <a:t>Being Lean</a:t>
            </a:r>
            <a:r>
              <a:rPr lang="en-US" i="1" dirty="0"/>
              <a:t>: Store Operations Management</a:t>
            </a:r>
            <a:br>
              <a:rPr lang="en-US" i="1" dirty="0"/>
            </a:b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Store Operations</a:t>
            </a:r>
            <a:br>
              <a:rPr lang="en-US" b="1" dirty="0"/>
            </a:br>
            <a:endParaRPr lang="en-US" dirty="0"/>
          </a:p>
        </p:txBody>
      </p:sp>
      <p:grpSp>
        <p:nvGrpSpPr>
          <p:cNvPr id="3" name="Group 2"/>
          <p:cNvGrpSpPr/>
          <p:nvPr/>
        </p:nvGrpSpPr>
        <p:grpSpPr>
          <a:xfrm>
            <a:off x="1219200" y="1524000"/>
            <a:ext cx="6096000" cy="4307166"/>
            <a:chOff x="0" y="0"/>
            <a:chExt cx="8305800" cy="6608894"/>
          </a:xfrm>
        </p:grpSpPr>
        <p:sp>
          <p:nvSpPr>
            <p:cNvPr id="4" name="TextBox 11"/>
            <p:cNvSpPr txBox="1"/>
            <p:nvPr/>
          </p:nvSpPr>
          <p:spPr>
            <a:xfrm>
              <a:off x="4267199" y="6183868"/>
              <a:ext cx="651297" cy="42502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High</a:t>
              </a:r>
              <a:endParaRPr lang="en-US" sz="1200" b="1" dirty="0"/>
            </a:p>
          </p:txBody>
        </p:sp>
        <p:grpSp>
          <p:nvGrpSpPr>
            <p:cNvPr id="5" name="Group 4"/>
            <p:cNvGrpSpPr/>
            <p:nvPr/>
          </p:nvGrpSpPr>
          <p:grpSpPr>
            <a:xfrm>
              <a:off x="1295400" y="926068"/>
              <a:ext cx="7010400" cy="5378210"/>
              <a:chOff x="1295400" y="926068"/>
              <a:chExt cx="7010400" cy="5378210"/>
            </a:xfrm>
          </p:grpSpPr>
          <p:cxnSp>
            <p:nvCxnSpPr>
              <p:cNvPr id="8" name="Straight Connector 7"/>
              <p:cNvCxnSpPr/>
              <p:nvPr/>
            </p:nvCxnSpPr>
            <p:spPr>
              <a:xfrm>
                <a:off x="4572000" y="1383268"/>
                <a:ext cx="0" cy="472440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447800" y="3745468"/>
                <a:ext cx="5943600"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524000" y="3288268"/>
                <a:ext cx="611546" cy="42502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Low</a:t>
                </a:r>
                <a:endParaRPr lang="en-US" sz="1200" b="1" dirty="0"/>
              </a:p>
            </p:txBody>
          </p:sp>
          <p:sp>
            <p:nvSpPr>
              <p:cNvPr id="11" name="TextBox 10"/>
              <p:cNvSpPr txBox="1"/>
              <p:nvPr/>
            </p:nvSpPr>
            <p:spPr>
              <a:xfrm>
                <a:off x="6781800" y="3288268"/>
                <a:ext cx="651297" cy="42502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High</a:t>
                </a:r>
                <a:endParaRPr lang="en-US" sz="1200" b="1" dirty="0"/>
              </a:p>
            </p:txBody>
          </p:sp>
          <p:sp>
            <p:nvSpPr>
              <p:cNvPr id="12" name="TextBox 12"/>
              <p:cNvSpPr txBox="1"/>
              <p:nvPr/>
            </p:nvSpPr>
            <p:spPr>
              <a:xfrm>
                <a:off x="4267200" y="926068"/>
                <a:ext cx="611546" cy="42502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Low</a:t>
                </a:r>
                <a:endParaRPr lang="en-US" sz="1200" b="1" dirty="0"/>
              </a:p>
            </p:txBody>
          </p:sp>
          <p:sp>
            <p:nvSpPr>
              <p:cNvPr id="13" name="TextBox 13"/>
              <p:cNvSpPr txBox="1"/>
              <p:nvPr/>
            </p:nvSpPr>
            <p:spPr>
              <a:xfrm>
                <a:off x="1295400" y="1459467"/>
                <a:ext cx="1676399" cy="15584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Service Factory</a:t>
                </a:r>
              </a:p>
              <a:p>
                <a:r>
                  <a:rPr lang="en-US" sz="1200" dirty="0" smtClean="0"/>
                  <a:t>(ex: warehouse and catalog store, restaurants)</a:t>
                </a:r>
                <a:endParaRPr lang="en-US" sz="1200" dirty="0"/>
              </a:p>
            </p:txBody>
          </p:sp>
          <p:sp>
            <p:nvSpPr>
              <p:cNvPr id="14" name="TextBox 14"/>
              <p:cNvSpPr txBox="1"/>
              <p:nvPr/>
            </p:nvSpPr>
            <p:spPr>
              <a:xfrm>
                <a:off x="5638800" y="1383267"/>
                <a:ext cx="1981200" cy="127507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Service Shop </a:t>
                </a:r>
              </a:p>
              <a:p>
                <a:r>
                  <a:rPr lang="en-US" sz="1200" dirty="0" smtClean="0"/>
                  <a:t>(ex: hospitals and fine dining restaurants)</a:t>
                </a:r>
              </a:p>
            </p:txBody>
          </p:sp>
          <p:sp>
            <p:nvSpPr>
              <p:cNvPr id="15" name="TextBox 15"/>
              <p:cNvSpPr txBox="1"/>
              <p:nvPr/>
            </p:nvSpPr>
            <p:spPr>
              <a:xfrm>
                <a:off x="1295400" y="5029200"/>
                <a:ext cx="1676399" cy="127507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Mass Service</a:t>
                </a:r>
              </a:p>
              <a:p>
                <a:r>
                  <a:rPr lang="en-US" sz="1200" dirty="0" smtClean="0"/>
                  <a:t>(ex: commercial banking and retail)</a:t>
                </a:r>
                <a:endParaRPr lang="en-US" sz="1200" dirty="0"/>
              </a:p>
            </p:txBody>
          </p:sp>
          <p:sp>
            <p:nvSpPr>
              <p:cNvPr id="16" name="TextBox 16"/>
              <p:cNvSpPr txBox="1"/>
              <p:nvPr/>
            </p:nvSpPr>
            <p:spPr>
              <a:xfrm>
                <a:off x="5715000" y="5029200"/>
                <a:ext cx="2590800" cy="9917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Professional Service</a:t>
                </a:r>
              </a:p>
              <a:p>
                <a:r>
                  <a:rPr lang="en-US" sz="1200" dirty="0" smtClean="0"/>
                  <a:t>(ex: general purpose law firm, private banking)</a:t>
                </a:r>
                <a:endParaRPr lang="en-US" sz="1200" dirty="0"/>
              </a:p>
            </p:txBody>
          </p:sp>
        </p:grpSp>
        <p:sp>
          <p:nvSpPr>
            <p:cNvPr id="6" name="TextBox 17"/>
            <p:cNvSpPr txBox="1"/>
            <p:nvPr/>
          </p:nvSpPr>
          <p:spPr>
            <a:xfrm>
              <a:off x="0" y="3267671"/>
              <a:ext cx="1676400" cy="9917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Degree of</a:t>
              </a:r>
            </a:p>
            <a:p>
              <a:r>
                <a:rPr lang="en-US" sz="1200" b="1" dirty="0" smtClean="0"/>
                <a:t>Labor</a:t>
              </a:r>
            </a:p>
            <a:p>
              <a:r>
                <a:rPr lang="en-US" sz="1200" b="1" dirty="0" smtClean="0"/>
                <a:t>Intensity</a:t>
              </a:r>
              <a:endParaRPr lang="en-US" sz="1200" b="1" dirty="0"/>
            </a:p>
          </p:txBody>
        </p:sp>
        <p:sp>
          <p:nvSpPr>
            <p:cNvPr id="7" name="TextBox 18"/>
            <p:cNvSpPr txBox="1"/>
            <p:nvPr/>
          </p:nvSpPr>
          <p:spPr>
            <a:xfrm>
              <a:off x="3733800" y="0"/>
              <a:ext cx="1676400" cy="9917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Degree of Interaction and</a:t>
              </a:r>
            </a:p>
            <a:p>
              <a:r>
                <a:rPr lang="en-US" sz="1200" b="1" dirty="0" smtClean="0"/>
                <a:t>Customization</a:t>
              </a:r>
            </a:p>
          </p:txBody>
        </p:sp>
      </p:grpSp>
      <p:sp>
        <p:nvSpPr>
          <p:cNvPr id="17" name="Rectangle 16"/>
          <p:cNvSpPr/>
          <p:nvPr/>
        </p:nvSpPr>
        <p:spPr>
          <a:xfrm>
            <a:off x="3505200" y="6172200"/>
            <a:ext cx="2288896" cy="369332"/>
          </a:xfrm>
          <a:prstGeom prst="rect">
            <a:avLst/>
          </a:prstGeom>
        </p:spPr>
        <p:txBody>
          <a:bodyPr wrap="none">
            <a:spAutoFit/>
          </a:bodyPr>
          <a:lstStyle/>
          <a:p>
            <a:r>
              <a:rPr lang="en-US" dirty="0"/>
              <a:t>Service Process Matrix</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Service Blueprint</a:t>
            </a:r>
            <a:br>
              <a:rPr lang="en-US" b="1" dirty="0"/>
            </a:br>
            <a:endParaRPr lang="en-US" dirty="0"/>
          </a:p>
        </p:txBody>
      </p:sp>
      <p:pic>
        <p:nvPicPr>
          <p:cNvPr id="48129" name="Picture 1"/>
          <p:cNvPicPr>
            <a:picLocks noChangeAspect="1" noChangeArrowheads="1"/>
          </p:cNvPicPr>
          <p:nvPr/>
        </p:nvPicPr>
        <p:blipFill>
          <a:blip r:embed="rId2" cstate="print"/>
          <a:srcRect/>
          <a:stretch>
            <a:fillRect/>
          </a:stretch>
        </p:blipFill>
        <p:spPr bwMode="auto">
          <a:xfrm>
            <a:off x="2166938" y="2090738"/>
            <a:ext cx="4810125" cy="2676525"/>
          </a:xfrm>
          <a:prstGeom prst="rect">
            <a:avLst/>
          </a:prstGeom>
          <a:noFill/>
          <a:ln w="9525">
            <a:noFill/>
            <a:miter lim="800000"/>
            <a:headEnd/>
            <a:tailEnd/>
          </a:ln>
        </p:spPr>
      </p:pic>
      <p:sp>
        <p:nvSpPr>
          <p:cNvPr id="100" name="Rectangle 99"/>
          <p:cNvSpPr/>
          <p:nvPr/>
        </p:nvSpPr>
        <p:spPr>
          <a:xfrm>
            <a:off x="3124200" y="5181600"/>
            <a:ext cx="2904513" cy="369332"/>
          </a:xfrm>
          <a:prstGeom prst="rect">
            <a:avLst/>
          </a:prstGeom>
        </p:spPr>
        <p:txBody>
          <a:bodyPr wrap="none">
            <a:spAutoFit/>
          </a:bodyPr>
          <a:lstStyle/>
          <a:p>
            <a:r>
              <a:rPr lang="en-US" dirty="0"/>
              <a:t>Service/Operations Blueprint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Management Responsibility</a:t>
            </a:r>
            <a:br>
              <a:rPr lang="en-US" b="1" dirty="0"/>
            </a:br>
            <a:endParaRPr lang="en-US" dirty="0"/>
          </a:p>
        </p:txBody>
      </p:sp>
      <p:sp>
        <p:nvSpPr>
          <p:cNvPr id="3" name="Rectangle 2"/>
          <p:cNvSpPr/>
          <p:nvPr/>
        </p:nvSpPr>
        <p:spPr>
          <a:xfrm>
            <a:off x="2057400" y="2438400"/>
            <a:ext cx="4572000" cy="3108543"/>
          </a:xfrm>
          <a:prstGeom prst="rect">
            <a:avLst/>
          </a:prstGeom>
        </p:spPr>
        <p:txBody>
          <a:bodyPr>
            <a:spAutoFit/>
          </a:bodyPr>
          <a:lstStyle/>
          <a:p>
            <a:pPr>
              <a:buFont typeface="Wingdings" pitchFamily="2" charset="2"/>
              <a:buChar char="q"/>
            </a:pPr>
            <a:r>
              <a:rPr lang="en-US" sz="2800" b="1" dirty="0" smtClean="0"/>
              <a:t>Cost control</a:t>
            </a:r>
          </a:p>
          <a:p>
            <a:pPr>
              <a:buFont typeface="Wingdings" pitchFamily="2" charset="2"/>
              <a:buChar char="q"/>
            </a:pPr>
            <a:endParaRPr lang="en-US" sz="2800" b="1" dirty="0" smtClean="0"/>
          </a:p>
          <a:p>
            <a:pPr>
              <a:buFont typeface="Wingdings" pitchFamily="2" charset="2"/>
              <a:buChar char="q"/>
            </a:pPr>
            <a:r>
              <a:rPr lang="en-US" sz="2800" b="1" dirty="0"/>
              <a:t>M</a:t>
            </a:r>
            <a:r>
              <a:rPr lang="en-US" sz="2800" b="1" dirty="0" smtClean="0"/>
              <a:t>anaging employees</a:t>
            </a:r>
          </a:p>
          <a:p>
            <a:pPr>
              <a:buFont typeface="Wingdings" pitchFamily="2" charset="2"/>
              <a:buChar char="q"/>
            </a:pPr>
            <a:endParaRPr lang="en-US" sz="2800" b="1" dirty="0" smtClean="0"/>
          </a:p>
          <a:p>
            <a:pPr>
              <a:buFont typeface="Wingdings" pitchFamily="2" charset="2"/>
              <a:buChar char="q"/>
            </a:pPr>
            <a:r>
              <a:rPr lang="en-US" sz="2800" b="1" dirty="0" smtClean="0"/>
              <a:t>Managing merchandise</a:t>
            </a:r>
          </a:p>
          <a:p>
            <a:r>
              <a:rPr lang="en-US" sz="2800" b="1" dirty="0" smtClean="0"/>
              <a:t>  </a:t>
            </a:r>
          </a:p>
          <a:p>
            <a:pPr>
              <a:buFont typeface="Wingdings" pitchFamily="2" charset="2"/>
              <a:buChar char="q"/>
            </a:pPr>
            <a:r>
              <a:rPr lang="en-US" sz="2800" b="1" dirty="0"/>
              <a:t>C</a:t>
            </a:r>
            <a:r>
              <a:rPr lang="en-US" sz="2800" b="1" dirty="0" smtClean="0"/>
              <a:t>ustomer </a:t>
            </a:r>
            <a:r>
              <a:rPr lang="en-US" sz="2800" b="1" dirty="0"/>
              <a:t>service</a:t>
            </a:r>
            <a:r>
              <a:rPr lang="en-US" sz="2800" dirty="0"/>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Store Design, Layout and Visual Merchandising</a:t>
            </a:r>
            <a:br>
              <a:rPr lang="en-US" b="1" dirty="0"/>
            </a:br>
            <a:endParaRPr lang="en-US" dirty="0"/>
          </a:p>
        </p:txBody>
      </p:sp>
      <p:pic>
        <p:nvPicPr>
          <p:cNvPr id="3" name="Picture 2" descr="C:\Users\EL1352\AppData\Local\Microsoft\Windows\Temporary Internet Files\Low\Content.IE5\4MKB79O4\MP900227717[1].JPG"/>
          <p:cNvPicPr/>
          <p:nvPr/>
        </p:nvPicPr>
        <p:blipFill>
          <a:blip r:embed="rId2" cstate="print"/>
          <a:srcRect/>
          <a:stretch>
            <a:fillRect/>
          </a:stretch>
        </p:blipFill>
        <p:spPr bwMode="auto">
          <a:xfrm>
            <a:off x="3495002" y="2713058"/>
            <a:ext cx="2153995" cy="1431884"/>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Store Design</a:t>
            </a:r>
            <a:br>
              <a:rPr lang="en-US" b="1" dirty="0"/>
            </a:br>
            <a:endParaRPr lang="en-US" dirty="0"/>
          </a:p>
        </p:txBody>
      </p:sp>
      <p:sp>
        <p:nvSpPr>
          <p:cNvPr id="45057" name="Rectangle 1"/>
          <p:cNvSpPr>
            <a:spLocks noChangeArrowheads="1"/>
          </p:cNvSpPr>
          <p:nvPr/>
        </p:nvSpPr>
        <p:spPr bwMode="auto">
          <a:xfrm>
            <a:off x="762000" y="1307842"/>
            <a:ext cx="73152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2286000" algn="l"/>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Build loyalty </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By meeting both customers</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utilitarian (i.e. the ability to enable customers to locate and purchase products in an efficient and timely manner with minimum hassle) and hedonistic (i.e. offering customers an entertaining and enjoyable shopping experience) needs.</a:t>
            </a:r>
          </a:p>
          <a:p>
            <a:pPr marL="0" marR="0" lvl="0" indent="0" algn="l" defTabSz="914400" rtl="0" eaLnBrk="1" fontAlgn="base" latinLnBrk="0" hangingPunct="1">
              <a:lnSpc>
                <a:spcPct val="100000"/>
              </a:lnSpc>
              <a:spcBef>
                <a:spcPct val="0"/>
              </a:spcBef>
              <a:spcAft>
                <a:spcPct val="0"/>
              </a:spcAft>
              <a:buClrTx/>
              <a:buSzTx/>
              <a:buFontTx/>
              <a:buChar char="•"/>
              <a:tabLst>
                <a:tab pos="2286000" algn="l"/>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 sales on visits - Large effect on which products customers buy, how long they stay in the store, and how much they spend during a visit.</a:t>
            </a: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Control cost - Control the cost of implementing the store design and maintain the store</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appearance. As a result, store design influences the shopping experience and thus sales, labor costs and inventory shrinkage.</a:t>
            </a: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Legal considerations - Protect people with disabilities from discrimination in employment, transportation, public accommodations, telecommunications and activities of state and local government</a:t>
            </a: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0" algn="l"/>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Design trade-offs </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Trade off the ease of locating merchandise for planned purchases and give customers adequate space to shop with the exploration of the store, impulse purchases and the productivity of using limited space for merchandise</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Store Layout</a:t>
            </a:r>
            <a:br>
              <a:rPr lang="en-US" b="1" dirty="0"/>
            </a:br>
            <a:endParaRPr lang="en-US" dirty="0"/>
          </a:p>
        </p:txBody>
      </p:sp>
      <p:pic>
        <p:nvPicPr>
          <p:cNvPr id="3" name="Picture 2"/>
          <p:cNvPicPr/>
          <p:nvPr/>
        </p:nvPicPr>
        <p:blipFill>
          <a:blip r:embed="rId2" cstate="print"/>
          <a:srcRect l="37059" t="23958" r="40000" b="27083"/>
          <a:stretch>
            <a:fillRect/>
          </a:stretch>
        </p:blipFill>
        <p:spPr bwMode="auto">
          <a:xfrm>
            <a:off x="914400" y="2362200"/>
            <a:ext cx="2057176" cy="2193394"/>
          </a:xfrm>
          <a:prstGeom prst="rect">
            <a:avLst/>
          </a:prstGeom>
          <a:noFill/>
          <a:ln w="9525">
            <a:noFill/>
            <a:miter lim="800000"/>
            <a:headEnd/>
            <a:tailEnd/>
          </a:ln>
        </p:spPr>
      </p:pic>
      <p:sp>
        <p:nvSpPr>
          <p:cNvPr id="4" name="Rectangle 3"/>
          <p:cNvSpPr/>
          <p:nvPr/>
        </p:nvSpPr>
        <p:spPr>
          <a:xfrm>
            <a:off x="1371600" y="4572000"/>
            <a:ext cx="1264513" cy="369332"/>
          </a:xfrm>
          <a:prstGeom prst="rect">
            <a:avLst/>
          </a:prstGeom>
        </p:spPr>
        <p:txBody>
          <a:bodyPr wrap="none">
            <a:spAutoFit/>
          </a:bodyPr>
          <a:lstStyle/>
          <a:p>
            <a:r>
              <a:rPr lang="en-US" dirty="0"/>
              <a:t>Grid Layout</a:t>
            </a:r>
          </a:p>
        </p:txBody>
      </p:sp>
      <p:pic>
        <p:nvPicPr>
          <p:cNvPr id="5" name="Picture 4"/>
          <p:cNvPicPr/>
          <p:nvPr/>
        </p:nvPicPr>
        <p:blipFill>
          <a:blip r:embed="rId3" cstate="print"/>
          <a:srcRect l="38824" t="23958" r="40000" b="31250"/>
          <a:stretch>
            <a:fillRect/>
          </a:stretch>
        </p:blipFill>
        <p:spPr bwMode="auto">
          <a:xfrm>
            <a:off x="3602579" y="2246427"/>
            <a:ext cx="1938842" cy="2365146"/>
          </a:xfrm>
          <a:prstGeom prst="rect">
            <a:avLst/>
          </a:prstGeom>
          <a:noFill/>
          <a:ln w="9525">
            <a:noFill/>
            <a:miter lim="800000"/>
            <a:headEnd/>
            <a:tailEnd/>
          </a:ln>
        </p:spPr>
      </p:pic>
      <p:sp>
        <p:nvSpPr>
          <p:cNvPr id="6" name="Rectangle 5"/>
          <p:cNvSpPr/>
          <p:nvPr/>
        </p:nvSpPr>
        <p:spPr>
          <a:xfrm>
            <a:off x="3251886" y="4594656"/>
            <a:ext cx="2886175" cy="369332"/>
          </a:xfrm>
          <a:prstGeom prst="rect">
            <a:avLst/>
          </a:prstGeom>
        </p:spPr>
        <p:txBody>
          <a:bodyPr wrap="none">
            <a:spAutoFit/>
          </a:bodyPr>
          <a:lstStyle/>
          <a:p>
            <a:r>
              <a:rPr lang="en-US" dirty="0"/>
              <a:t>Free flow or free form layout</a:t>
            </a:r>
          </a:p>
        </p:txBody>
      </p:sp>
      <p:pic>
        <p:nvPicPr>
          <p:cNvPr id="7" name="Picture 6"/>
          <p:cNvPicPr/>
          <p:nvPr/>
        </p:nvPicPr>
        <p:blipFill>
          <a:blip r:embed="rId4" cstate="print"/>
          <a:srcRect l="37059" t="25000" r="39412" b="27083"/>
          <a:stretch>
            <a:fillRect/>
          </a:stretch>
        </p:blipFill>
        <p:spPr bwMode="auto">
          <a:xfrm>
            <a:off x="6248400" y="2209800"/>
            <a:ext cx="2074881" cy="2417388"/>
          </a:xfrm>
          <a:prstGeom prst="rect">
            <a:avLst/>
          </a:prstGeom>
          <a:noFill/>
          <a:ln w="9525">
            <a:noFill/>
            <a:miter lim="800000"/>
            <a:headEnd/>
            <a:tailEnd/>
          </a:ln>
        </p:spPr>
      </p:pic>
      <p:sp>
        <p:nvSpPr>
          <p:cNvPr id="8" name="Rectangle 7"/>
          <p:cNvSpPr/>
          <p:nvPr/>
        </p:nvSpPr>
        <p:spPr>
          <a:xfrm>
            <a:off x="6172200" y="4583668"/>
            <a:ext cx="2502480" cy="369332"/>
          </a:xfrm>
          <a:prstGeom prst="rect">
            <a:avLst/>
          </a:prstGeom>
        </p:spPr>
        <p:txBody>
          <a:bodyPr wrap="none">
            <a:spAutoFit/>
          </a:bodyPr>
          <a:lstStyle/>
          <a:p>
            <a:r>
              <a:rPr lang="en-US" dirty="0"/>
              <a:t>Racetrack or Loop layout</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Visual Merchandising</a:t>
            </a:r>
            <a:br>
              <a:rPr lang="en-US" b="1" dirty="0"/>
            </a:br>
            <a:endParaRPr lang="en-US" dirty="0"/>
          </a:p>
        </p:txBody>
      </p:sp>
      <p:sp>
        <p:nvSpPr>
          <p:cNvPr id="3" name="Rectangle 2"/>
          <p:cNvSpPr/>
          <p:nvPr/>
        </p:nvSpPr>
        <p:spPr>
          <a:xfrm>
            <a:off x="685800" y="2286000"/>
            <a:ext cx="8077200" cy="4154984"/>
          </a:xfrm>
          <a:prstGeom prst="rect">
            <a:avLst/>
          </a:prstGeom>
        </p:spPr>
        <p:txBody>
          <a:bodyPr wrap="square">
            <a:spAutoFit/>
          </a:bodyPr>
          <a:lstStyle/>
          <a:p>
            <a:r>
              <a:rPr lang="en-US" sz="2400" dirty="0"/>
              <a:t>Visual merchandising is the development of floor plans and three-dimensional displays and signage to maximize </a:t>
            </a:r>
            <a:r>
              <a:rPr lang="en-US" sz="2400" dirty="0" smtClean="0"/>
              <a:t>sales.</a:t>
            </a:r>
            <a:r>
              <a:rPr lang="en-US" sz="2400" dirty="0"/>
              <a:t> </a:t>
            </a:r>
            <a:endParaRPr lang="en-US" sz="2400" dirty="0" smtClean="0"/>
          </a:p>
          <a:p>
            <a:endParaRPr lang="en-US" sz="2400" dirty="0" smtClean="0"/>
          </a:p>
          <a:p>
            <a:r>
              <a:rPr lang="en-US" sz="2400" dirty="0" smtClean="0"/>
              <a:t>Goods </a:t>
            </a:r>
            <a:r>
              <a:rPr lang="en-US" sz="2400" dirty="0"/>
              <a:t>or services can be displayed to emphasize their features and benefits. Visual merchandising is utilized to attract, engage, and motivate the customer to purchase a product or service. This includes the selection and placement of signage, fixtures, counters, checkout, fitting rooms, displays, end caps, promotional aisles and fitting rooms.</a:t>
            </a:r>
          </a:p>
          <a:p>
            <a:endParaRPr lang="en-US" sz="2400" dirty="0" smtClean="0"/>
          </a:p>
          <a:p>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Customer Service</a:t>
            </a:r>
            <a:br>
              <a:rPr lang="en-US" b="1" dirty="0"/>
            </a:br>
            <a:endParaRPr lang="en-US" dirty="0"/>
          </a:p>
        </p:txBody>
      </p:sp>
      <p:pic>
        <p:nvPicPr>
          <p:cNvPr id="3" name="Picture 2" descr="C:\Users\EL1352\AppData\Local\Microsoft\Windows\Temporary Internet Files\Low\Content.IE5\3SQHR6CV\MC900056522[1].WMF"/>
          <p:cNvPicPr/>
          <p:nvPr/>
        </p:nvPicPr>
        <p:blipFill>
          <a:blip r:embed="rId2" cstate="print"/>
          <a:srcRect/>
          <a:stretch>
            <a:fillRect/>
          </a:stretch>
        </p:blipFill>
        <p:spPr bwMode="auto">
          <a:xfrm>
            <a:off x="3657600" y="4191000"/>
            <a:ext cx="1882775" cy="1624330"/>
          </a:xfrm>
          <a:prstGeom prst="rect">
            <a:avLst/>
          </a:prstGeom>
          <a:noFill/>
          <a:ln w="9525">
            <a:noFill/>
            <a:miter lim="800000"/>
            <a:headEnd/>
            <a:tailEnd/>
          </a:ln>
        </p:spPr>
      </p:pic>
      <p:sp>
        <p:nvSpPr>
          <p:cNvPr id="4" name="Rectangle 3"/>
          <p:cNvSpPr/>
          <p:nvPr/>
        </p:nvSpPr>
        <p:spPr>
          <a:xfrm>
            <a:off x="1143000" y="1905000"/>
            <a:ext cx="7010400" cy="1200329"/>
          </a:xfrm>
          <a:prstGeom prst="rect">
            <a:avLst/>
          </a:prstGeom>
        </p:spPr>
        <p:txBody>
          <a:bodyPr wrap="square">
            <a:spAutoFit/>
          </a:bodyPr>
          <a:lstStyle/>
          <a:p>
            <a:r>
              <a:rPr lang="en-US" sz="2400" dirty="0"/>
              <a:t>Customer service is the activities and programs that allow consumers to receive what they need or desire from your retail business.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438400"/>
            <a:ext cx="7772400" cy="1470025"/>
          </a:xfrm>
        </p:spPr>
        <p:txBody>
          <a:bodyPr>
            <a:normAutofit fontScale="90000"/>
          </a:bodyPr>
          <a:lstStyle/>
          <a:p>
            <a:r>
              <a:rPr lang="en-US" b="1" i="1" dirty="0"/>
              <a:t>Being Lean</a:t>
            </a:r>
            <a:r>
              <a:rPr lang="en-US" i="1" dirty="0"/>
              <a:t>: Retail and Wholesale Distribution</a:t>
            </a:r>
            <a:br>
              <a:rPr lang="en-US" i="1" dirty="0"/>
            </a:b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0"/>
            <a:ext cx="8229600" cy="1470025"/>
          </a:xfrm>
        </p:spPr>
        <p:txBody>
          <a:bodyPr>
            <a:normAutofit/>
          </a:bodyPr>
          <a:lstStyle/>
          <a:p>
            <a:r>
              <a:rPr lang="en-US" sz="3200" b="1" dirty="0"/>
              <a:t>Eight Wastes Applied to Warehouse Operations</a:t>
            </a:r>
            <a:br>
              <a:rPr lang="en-US" sz="3200" b="1" dirty="0"/>
            </a:br>
            <a:endParaRPr lang="en-US" sz="3200" dirty="0"/>
          </a:p>
        </p:txBody>
      </p:sp>
      <p:sp>
        <p:nvSpPr>
          <p:cNvPr id="39937" name="Rectangle 1"/>
          <p:cNvSpPr>
            <a:spLocks noChangeArrowheads="1"/>
          </p:cNvSpPr>
          <p:nvPr/>
        </p:nvSpPr>
        <p:spPr bwMode="auto">
          <a:xfrm>
            <a:off x="228600" y="1174522"/>
            <a:ext cx="87630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Overproduction - Performing warehouse functions too soon or before an order has been placed (and excess inventory in a warehouse may already exist from over production or over purchasing).</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Waiting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Can be applied to machines, materials, information, suppliers, customers, employees, and anything else that has the ability to sit and wait to be processed.  As the saying goes,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time is money</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so a Lean operation should always try to reduce lead time.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 Transportation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Unnecessary carrying and movement of material from one place to another is a major source of waste in materials handling.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4.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Overprocessing</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Having too much complexity or too many steps in your processes as well as over checking.  Many warehouse processes are riddled with extra steps, checks and confusion.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5. Inventory - Excessive inventory is the result of overproduction and not only ties up the cash we have to run the business, but ties up our resources with the ineffective management of our surplus inventory. Also, poor inventory control (i.e. inventory inaccuracies) represents waste resulting in frequent stock-outs and late deliveries.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6. Movement or Motion - Occurs when work isn</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 planned and lined up to be sequential to minimize the non-value added motion that frequently occurs in a warehouse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7. Defects or Errors - In warehousing, errors result in waste. To reduce the waste of rework and defects, a warehouse should build quality and standardization into their processes to prevent the passing on of errors.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8. Behavior - A frequently overlooked waste in warehousing is the waste of our employee</a:t>
            </a:r>
            <a:r>
              <a:rPr kumimoji="0" lang="en-US" sz="1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knowledge. Employees can help to identify waste in their daily activity and be able to provide valuable ideas for improvement.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a:t>“Assembling” Orders</a:t>
            </a:r>
            <a:br>
              <a:rPr lang="en-US" b="1" dirty="0"/>
            </a:br>
            <a:endParaRPr lang="en-US" dirty="0"/>
          </a:p>
        </p:txBody>
      </p:sp>
      <p:pic>
        <p:nvPicPr>
          <p:cNvPr id="3" name="Picture 2"/>
          <p:cNvPicPr/>
          <p:nvPr/>
        </p:nvPicPr>
        <p:blipFill>
          <a:blip r:embed="rId2" cstate="print"/>
          <a:srcRect/>
          <a:stretch>
            <a:fillRect/>
          </a:stretch>
        </p:blipFill>
        <p:spPr bwMode="auto">
          <a:xfrm>
            <a:off x="3124200" y="4497437"/>
            <a:ext cx="2977538" cy="1674763"/>
          </a:xfrm>
          <a:prstGeom prst="rect">
            <a:avLst/>
          </a:prstGeom>
          <a:noFill/>
          <a:ln w="9525">
            <a:noFill/>
            <a:miter lim="800000"/>
            <a:headEnd/>
            <a:tailEnd/>
          </a:ln>
        </p:spPr>
      </p:pic>
      <p:sp>
        <p:nvSpPr>
          <p:cNvPr id="38913" name="Rectangle 1"/>
          <p:cNvSpPr>
            <a:spLocks noChangeArrowheads="1"/>
          </p:cNvSpPr>
          <p:nvPr/>
        </p:nvSpPr>
        <p:spPr bwMode="auto">
          <a:xfrm>
            <a:off x="762000" y="1437144"/>
            <a:ext cx="8001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To radically improve this type of performance, warehouse orders should be looked at as being </a:t>
            </a:r>
            <a:r>
              <a:rPr kumimoji="0" lang="en-US" sz="2400" b="0" i="0" u="none" strike="noStrike" cap="none" normalizeH="0" baseline="0" dirty="0" smtClean="0">
                <a:ln>
                  <a:noFill/>
                </a:ln>
                <a:solidFill>
                  <a:srgbClr val="000000"/>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assembled</a:t>
            </a:r>
            <a:r>
              <a:rPr kumimoji="0" lang="en-US" sz="2400" b="0" i="0" u="none" strike="noStrike" cap="none" normalizeH="0" baseline="0" dirty="0" smtClean="0">
                <a:ln>
                  <a:noFill/>
                </a:ln>
                <a:solidFill>
                  <a:srgbClr val="000000"/>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in the most efficient manner, minimizing non-value activities including delays in receiving, putting away, picking, packing, and loading, as well poor picking paths, wasted motion, congestion, and poor equipment condition and availability.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0"/>
            <a:ext cx="7772400" cy="1470025"/>
          </a:xfrm>
        </p:spPr>
        <p:txBody>
          <a:bodyPr/>
          <a:lstStyle/>
          <a:p>
            <a:r>
              <a:rPr lang="en-US" b="1" dirty="0"/>
              <a:t>Reverse Logistics</a:t>
            </a:r>
            <a:br>
              <a:rPr lang="en-US" b="1" dirty="0"/>
            </a:br>
            <a:endParaRPr lang="en-US" dirty="0"/>
          </a:p>
        </p:txBody>
      </p:sp>
      <p:pic>
        <p:nvPicPr>
          <p:cNvPr id="3" name="Picture 2" descr="C:\Users\EL1352\AppData\Local\Microsoft\Windows\Temporary Internet Files\Low\Content.IE5\Q56X27L8\MC900324668[1].WMF"/>
          <p:cNvPicPr/>
          <p:nvPr/>
        </p:nvPicPr>
        <p:blipFill>
          <a:blip r:embed="rId2" cstate="print"/>
          <a:srcRect/>
          <a:stretch>
            <a:fillRect/>
          </a:stretch>
        </p:blipFill>
        <p:spPr bwMode="auto">
          <a:xfrm>
            <a:off x="3886200" y="4735195"/>
            <a:ext cx="1365885" cy="1818005"/>
          </a:xfrm>
          <a:prstGeom prst="rect">
            <a:avLst/>
          </a:prstGeom>
          <a:noFill/>
          <a:ln w="9525">
            <a:noFill/>
            <a:miter lim="800000"/>
            <a:headEnd/>
            <a:tailEnd/>
          </a:ln>
        </p:spPr>
      </p:pic>
      <p:sp>
        <p:nvSpPr>
          <p:cNvPr id="37889" name="Rectangle 1"/>
          <p:cNvSpPr>
            <a:spLocks noChangeArrowheads="1"/>
          </p:cNvSpPr>
          <p:nvPr/>
        </p:nvSpPr>
        <p:spPr bwMode="auto">
          <a:xfrm>
            <a:off x="381000" y="914400"/>
            <a:ext cx="78486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Reverse logistics is the process of moving goods from their typical final destination for the purpose of capturing value, or proper disposal.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In many cases, returns are a result of errors in shipment or product defects, a major form of waste in terms of Lean thinking. Reverse logistics can also be the result of a product needing servicing or a customer just not wanting an item as well as a whole host of other reasons such as processing returned merchandise due to damage, seasonal inventory, restock, salvage, recalls, and excess inventory,  recycling programs, hazardous material programs, obsolete equipment disposition, and asset recovery.</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a:t>Value Stream Mapping in the Warehouse</a:t>
            </a:r>
            <a:br>
              <a:rPr lang="en-US" b="1" dirty="0"/>
            </a:br>
            <a:endParaRPr lang="en-US" dirty="0"/>
          </a:p>
        </p:txBody>
      </p:sp>
      <p:pic>
        <p:nvPicPr>
          <p:cNvPr id="3" name="Picture 2"/>
          <p:cNvPicPr/>
          <p:nvPr/>
        </p:nvPicPr>
        <p:blipFill>
          <a:blip r:embed="rId2" cstate="print"/>
          <a:srcRect/>
          <a:stretch>
            <a:fillRect/>
          </a:stretch>
        </p:blipFill>
        <p:spPr bwMode="auto">
          <a:xfrm>
            <a:off x="3200400" y="2819400"/>
            <a:ext cx="2415678" cy="1365749"/>
          </a:xfrm>
          <a:prstGeom prst="rect">
            <a:avLst/>
          </a:prstGeom>
          <a:noFill/>
          <a:ln w="9525">
            <a:noFill/>
            <a:miter lim="800000"/>
            <a:headEnd/>
            <a:tailEnd/>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normAutofit/>
          </a:bodyPr>
          <a:lstStyle/>
          <a:p>
            <a:r>
              <a:rPr lang="en-US" sz="3200" b="1" dirty="0"/>
              <a:t>Lean Enabling Technology in a Warehouse</a:t>
            </a:r>
            <a:br>
              <a:rPr lang="en-US" sz="3200" b="1" dirty="0"/>
            </a:br>
            <a:endParaRPr lang="en-US" sz="3200" dirty="0"/>
          </a:p>
        </p:txBody>
      </p:sp>
      <p:pic>
        <p:nvPicPr>
          <p:cNvPr id="3" name="Picture 2" descr="C:\Users\EL1352\AppData\Local\Microsoft\Windows\Temporary Internet Files\Low\Content.IE5\343WHCCV\MC900241439[1].WMF"/>
          <p:cNvPicPr/>
          <p:nvPr/>
        </p:nvPicPr>
        <p:blipFill>
          <a:blip r:embed="rId2" cstate="print"/>
          <a:srcRect/>
          <a:stretch>
            <a:fillRect/>
          </a:stretch>
        </p:blipFill>
        <p:spPr bwMode="auto">
          <a:xfrm>
            <a:off x="6705600" y="1905000"/>
            <a:ext cx="1575435" cy="1828800"/>
          </a:xfrm>
          <a:prstGeom prst="rect">
            <a:avLst/>
          </a:prstGeom>
          <a:noFill/>
          <a:ln w="9525">
            <a:noFill/>
            <a:miter lim="800000"/>
            <a:headEnd/>
            <a:tailEnd/>
          </a:ln>
        </p:spPr>
      </p:pic>
      <p:sp>
        <p:nvSpPr>
          <p:cNvPr id="35841" name="Rectangle 1"/>
          <p:cNvSpPr>
            <a:spLocks noChangeArrowheads="1"/>
          </p:cNvSpPr>
          <p:nvPr/>
        </p:nvSpPr>
        <p:spPr bwMode="auto">
          <a:xfrm>
            <a:off x="228600" y="1214021"/>
            <a:ext cx="88392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Calibri" pitchFamily="34" charset="0"/>
                <a:cs typeface="Arial" pitchFamily="34" charset="0"/>
              </a:rPr>
              <a:t>A current state map may identify opportunities to reduce lead time and processing time in the warehouse, such as: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rgbClr val="000000"/>
                </a:solidFill>
                <a:effectLst/>
                <a:ea typeface="Calibri" pitchFamily="34" charset="0"/>
                <a:cs typeface="Arial" pitchFamily="34" charset="0"/>
              </a:rPr>
              <a:t>Decreased material handling time in order picking, </a:t>
            </a:r>
            <a:r>
              <a:rPr kumimoji="0" lang="en-US" sz="1600" b="0" i="0" u="none" strike="noStrike" cap="none" normalizeH="0" baseline="0" dirty="0" err="1" smtClean="0">
                <a:ln>
                  <a:noFill/>
                </a:ln>
                <a:solidFill>
                  <a:srgbClr val="000000"/>
                </a:solidFill>
                <a:effectLst/>
                <a:ea typeface="Calibri" pitchFamily="34" charset="0"/>
                <a:cs typeface="Arial" pitchFamily="34" charset="0"/>
              </a:rPr>
              <a:t>putaway</a:t>
            </a:r>
            <a:r>
              <a:rPr kumimoji="0" lang="en-US" sz="1600" b="0" i="0" u="none" strike="noStrike" cap="none" normalizeH="0" baseline="0" dirty="0" smtClean="0">
                <a:ln>
                  <a:noFill/>
                </a:ln>
                <a:solidFill>
                  <a:srgbClr val="000000"/>
                </a:solidFill>
                <a:effectLst/>
                <a:ea typeface="Calibri" pitchFamily="34" charset="0"/>
                <a:cs typeface="Arial" pitchFamily="34" charset="0"/>
              </a:rPr>
              <a:t>, and palletizing.</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rgbClr val="000000"/>
                </a:solidFill>
                <a:effectLst/>
                <a:ea typeface="Calibri" pitchFamily="34" charset="0"/>
                <a:cs typeface="Arial" pitchFamily="34" charset="0"/>
              </a:rPr>
              <a:t>Issues with the strapping and metal detection machines.</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rgbClr val="000000"/>
                </a:solidFill>
                <a:effectLst/>
                <a:ea typeface="Calibri" pitchFamily="34" charset="0"/>
                <a:cs typeface="Arial" pitchFamily="34" charset="0"/>
              </a:rPr>
              <a:t>Quicker truck loading time.</a:t>
            </a:r>
            <a:endParaRPr kumimoji="0" lang="en-US" sz="1600" b="0" i="0" u="none" strike="noStrike" cap="none" normalizeH="0" baseline="0" dirty="0" smtClean="0">
              <a:ln>
                <a:noFill/>
              </a:ln>
              <a:solidFill>
                <a:schemeClr val="tx1"/>
              </a:solidFill>
              <a:effectLst/>
              <a:cs typeface="Arial" pitchFamily="34" charset="0"/>
            </a:endParaRPr>
          </a:p>
          <a:p>
            <a:r>
              <a:rPr kumimoji="0" lang="en-US" sz="1600" b="0" i="0" u="none" strike="noStrike" cap="none" normalizeH="0" baseline="0" dirty="0" smtClean="0">
                <a:ln>
                  <a:noFill/>
                </a:ln>
                <a:solidFill>
                  <a:srgbClr val="000000"/>
                </a:solidFill>
                <a:effectLst/>
                <a:ea typeface="Calibri" pitchFamily="34" charset="0"/>
                <a:cs typeface="Arial" pitchFamily="34" charset="0"/>
              </a:rPr>
              <a:t>Less time spent checking inventory location and aging.</a:t>
            </a:r>
          </a:p>
          <a:p>
            <a:endParaRPr lang="en-US" sz="1600" dirty="0">
              <a:solidFill>
                <a:srgbClr val="000000"/>
              </a:solidFill>
              <a:cs typeface="Arial" pitchFamily="34" charset="0"/>
            </a:endParaRPr>
          </a:p>
          <a:p>
            <a:r>
              <a:rPr lang="en-US" sz="1600" dirty="0" smtClean="0"/>
              <a:t> </a:t>
            </a:r>
            <a:r>
              <a:rPr lang="en-US" sz="1600" dirty="0"/>
              <a:t>A future state map may identify improvements such as:</a:t>
            </a:r>
          </a:p>
          <a:p>
            <a:r>
              <a:rPr lang="en-US" sz="1600" dirty="0"/>
              <a:t> </a:t>
            </a:r>
          </a:p>
          <a:p>
            <a:pPr lvl="0"/>
            <a:r>
              <a:rPr lang="en-US" sz="1600" dirty="0"/>
              <a:t>Redesigned pick and pack area that reduce wasted motion and errors.</a:t>
            </a:r>
          </a:p>
          <a:p>
            <a:pPr lvl="0"/>
            <a:r>
              <a:rPr lang="en-US" sz="1600" dirty="0"/>
              <a:t>Labeling and zoning of warehouse racks to reduce time spent looking for products.</a:t>
            </a:r>
          </a:p>
          <a:p>
            <a:pPr lvl="0"/>
            <a:r>
              <a:rPr lang="en-US" sz="1600" dirty="0"/>
              <a:t>Barcode case to track all cases and pallets in the warehouse.</a:t>
            </a:r>
          </a:p>
          <a:p>
            <a:pPr lvl="0"/>
            <a:r>
              <a:rPr lang="en-US" sz="1600" dirty="0"/>
              <a:t>Faster moving products placed on lower rack levels and closer to the shipping dock (known as “velocity slotting”).</a:t>
            </a:r>
          </a:p>
          <a:p>
            <a:pPr lvl="0"/>
            <a:r>
              <a:rPr lang="en-US" sz="1600" dirty="0"/>
              <a:t>Radio frequency bar code scanners used instead of paper and manual data entry and the implementation of a warehouse management system (WMS; discussed later in this chapter) to obtain real time inventory data and pick sequences to reduce order picking time and errors. </a:t>
            </a:r>
          </a:p>
          <a:p>
            <a:pPr lvl="0"/>
            <a:r>
              <a:rPr lang="en-US" sz="1600" dirty="0"/>
              <a:t>Increased employee cross training to improve productivity and reduce errors.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600" b="0"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p:spPr>
        <p:txBody>
          <a:bodyPr>
            <a:normAutofit fontScale="90000"/>
          </a:bodyPr>
          <a:lstStyle/>
          <a:p>
            <a:r>
              <a:rPr lang="en-US" b="1" i="1" dirty="0" smtClean="0"/>
              <a:t>Being Lean</a:t>
            </a:r>
            <a:r>
              <a:rPr lang="en-US" i="1" dirty="0" smtClean="0"/>
              <a:t>: Getting Started – Lean Assessments and Value Stream Mapping</a:t>
            </a:r>
            <a:br>
              <a:rPr lang="en-US" i="1" dirty="0" smtClean="0"/>
            </a:b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Lean Opportunity Assessment</a:t>
            </a:r>
            <a:br>
              <a:rPr lang="en-US" b="1" dirty="0" smtClean="0"/>
            </a:br>
            <a:endParaRPr lang="en-US" dirty="0"/>
          </a:p>
        </p:txBody>
      </p:sp>
      <p:pic>
        <p:nvPicPr>
          <p:cNvPr id="3" name="Picture 2"/>
          <p:cNvPicPr/>
          <p:nvPr/>
        </p:nvPicPr>
        <p:blipFill>
          <a:blip r:embed="rId2" cstate="print"/>
          <a:srcRect l="3529" t="25000" r="9412" b="12500"/>
          <a:stretch>
            <a:fillRect/>
          </a:stretch>
        </p:blipFill>
        <p:spPr bwMode="auto">
          <a:xfrm>
            <a:off x="1676400" y="2743200"/>
            <a:ext cx="5943600" cy="2409825"/>
          </a:xfrm>
          <a:prstGeom prst="rect">
            <a:avLst/>
          </a:prstGeom>
          <a:noFill/>
          <a:ln w="9525">
            <a:noFill/>
            <a:miter lim="800000"/>
            <a:headEnd/>
            <a:tailEnd/>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b="1" dirty="0" smtClean="0"/>
              <a:t>Value Stream Mapping Defined</a:t>
            </a:r>
            <a:br>
              <a:rPr lang="en-US" b="1" dirty="0" smtClean="0"/>
            </a:br>
            <a:endParaRPr lang="en-US" dirty="0"/>
          </a:p>
        </p:txBody>
      </p:sp>
      <p:sp>
        <p:nvSpPr>
          <p:cNvPr id="32769" name="Rectangle 1"/>
          <p:cNvSpPr>
            <a:spLocks noChangeArrowheads="1"/>
          </p:cNvSpPr>
          <p:nvPr/>
        </p:nvSpPr>
        <p:spPr bwMode="auto">
          <a:xfrm>
            <a:off x="228600" y="1214736"/>
            <a:ext cx="86106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VSM is a team-based approach to mapping a value stream or process from beginning to end for</a:t>
            </a:r>
            <a:r>
              <a:rPr kumimoji="0" lang="en-US" sz="2000" b="0" i="0" u="none" strike="noStrike" cap="none" normalizeH="0" dirty="0" smtClean="0">
                <a:ln>
                  <a:noFill/>
                </a:ln>
                <a:solidFill>
                  <a:schemeClr val="tx1"/>
                </a:solidFill>
                <a:effectLst/>
                <a:latin typeface="Arial" pitchFamily="34" charset="0"/>
                <a:ea typeface="Calibri" pitchFamily="34" charset="0"/>
                <a:cs typeface="Arial" pitchFamily="34" charset="0"/>
              </a:rPr>
              <a:t> an individual or family of products or services</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It visually (and numerically) breaks the process down into value-added and non-value-added steps from the viewpoint of the customer. </a:t>
            </a:r>
          </a:p>
          <a:p>
            <a:pPr marL="0" marR="0" lvl="0" indent="0" algn="l"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Typically, you should start at the customer end and work your way back to the supply end. It is best to have a diverse team of employees (no more than 8 to 10) who are typically supervisory and management level (although front-line employees will be involved in the mapping process as well). </a:t>
            </a:r>
          </a:p>
          <a:p>
            <a:pPr marL="0" marR="0" lvl="0" indent="0" algn="l"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It should typically take no longer than 2 days; 1 day for training and the current state map and the second day (usually a week or so later) to create the future state map. The entire process, including implementation, should be completed in less than 6 months at most (if not sooner).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Current State Value Stream Map Example</a:t>
            </a:r>
            <a:endParaRPr lang="en-US" dirty="0"/>
          </a:p>
        </p:txBody>
      </p:sp>
      <p:pic>
        <p:nvPicPr>
          <p:cNvPr id="3" name="Picture 2"/>
          <p:cNvPicPr/>
          <p:nvPr/>
        </p:nvPicPr>
        <p:blipFill>
          <a:blip r:embed="rId2" cstate="print"/>
          <a:stretch>
            <a:fillRect/>
          </a:stretch>
        </p:blipFill>
        <p:spPr>
          <a:xfrm>
            <a:off x="1371600" y="2209800"/>
            <a:ext cx="5943600" cy="3674745"/>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Supply Chain &amp; Logistics VSM Data Collection Sheet</a:t>
            </a:r>
            <a:endParaRPr lang="en-US" dirty="0"/>
          </a:p>
        </p:txBody>
      </p:sp>
      <p:pic>
        <p:nvPicPr>
          <p:cNvPr id="3" name="Content Placeholder 3"/>
          <p:cNvPicPr>
            <a:picLocks noGrp="1"/>
          </p:cNvPicPr>
          <p:nvPr/>
        </p:nvPicPr>
        <p:blipFill>
          <a:blip r:embed="rId2" cstate="print"/>
          <a:srcRect/>
          <a:stretch>
            <a:fillRect/>
          </a:stretch>
        </p:blipFill>
        <p:spPr bwMode="auto">
          <a:xfrm>
            <a:off x="1752600" y="2057400"/>
            <a:ext cx="5815619" cy="4525963"/>
          </a:xfrm>
          <a:prstGeom prst="rect">
            <a:avLst/>
          </a:prstGeom>
          <a:noFill/>
          <a:ln w="9525">
            <a:noFill/>
            <a:miter lim="800000"/>
            <a:headEnd/>
            <a:tailEnd/>
          </a:ln>
        </p:spPr>
      </p:pic>
      <p:sp>
        <p:nvSpPr>
          <p:cNvPr id="4" name="TextBox 5"/>
          <p:cNvSpPr txBox="1"/>
          <p:nvPr/>
        </p:nvSpPr>
        <p:spPr>
          <a:xfrm>
            <a:off x="2743200" y="2130623"/>
            <a:ext cx="4038600"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latin typeface="Arial" pitchFamily="34" charset="0"/>
                <a:cs typeface="Arial" pitchFamily="34" charset="0"/>
              </a:rPr>
              <a:t>Retail and Wholesale Value Stream Mapping</a:t>
            </a:r>
            <a:endParaRPr lang="en-US" sz="1400" b="1" dirty="0">
              <a:latin typeface="Arial" pitchFamily="34" charset="0"/>
              <a:cs typeface="Arial"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Future State Value Stream Map Example</a:t>
            </a:r>
            <a:endParaRPr lang="en-US" dirty="0"/>
          </a:p>
        </p:txBody>
      </p:sp>
      <p:pic>
        <p:nvPicPr>
          <p:cNvPr id="3" name="Picture 2"/>
          <p:cNvPicPr/>
          <p:nvPr/>
        </p:nvPicPr>
        <p:blipFill>
          <a:blip r:embed="rId2" cstate="print"/>
          <a:stretch>
            <a:fillRect/>
          </a:stretch>
        </p:blipFill>
        <p:spPr>
          <a:xfrm>
            <a:off x="1600200" y="2362200"/>
            <a:ext cx="5943600" cy="4266565"/>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Waste in a Retail Store</a:t>
            </a:r>
            <a:endParaRPr lang="en-US" dirty="0"/>
          </a:p>
        </p:txBody>
      </p:sp>
      <p:graphicFrame>
        <p:nvGraphicFramePr>
          <p:cNvPr id="3" name="Table 2"/>
          <p:cNvGraphicFramePr>
            <a:graphicFrameLocks noGrp="1"/>
          </p:cNvGraphicFramePr>
          <p:nvPr/>
        </p:nvGraphicFramePr>
        <p:xfrm>
          <a:off x="1295400" y="4495800"/>
          <a:ext cx="6705600" cy="1104138"/>
        </p:xfrm>
        <a:graphic>
          <a:graphicData uri="http://schemas.openxmlformats.org/drawingml/2006/table">
            <a:tbl>
              <a:tblPr/>
              <a:tblGrid>
                <a:gridCol w="1036955"/>
                <a:gridCol w="732790"/>
                <a:gridCol w="746125"/>
                <a:gridCol w="814070"/>
                <a:gridCol w="777875"/>
                <a:gridCol w="748665"/>
                <a:gridCol w="858520"/>
                <a:gridCol w="990600"/>
              </a:tblGrid>
              <a:tr h="0">
                <a:tc>
                  <a:txBody>
                    <a:bodyPr/>
                    <a:lstStyle/>
                    <a:p>
                      <a:pPr marL="0" marR="0" algn="ctr">
                        <a:lnSpc>
                          <a:spcPct val="115000"/>
                        </a:lnSpc>
                        <a:spcBef>
                          <a:spcPts val="0"/>
                        </a:spcBef>
                        <a:spcAft>
                          <a:spcPts val="0"/>
                        </a:spcAft>
                      </a:pPr>
                      <a:r>
                        <a:rPr lang="en-US" sz="900" b="1" dirty="0" err="1">
                          <a:latin typeface="Arial"/>
                          <a:ea typeface="Calibri"/>
                          <a:cs typeface="Times New Roman"/>
                        </a:rPr>
                        <a:t>FivePoints</a:t>
                      </a:r>
                      <a:r>
                        <a:rPr lang="en-US" sz="900" b="1" dirty="0" smtClean="0">
                          <a:latin typeface="Arial"/>
                          <a:ea typeface="Calibri"/>
                          <a:cs typeface="Times New Roman"/>
                        </a:rPr>
                        <a:t>/</a:t>
                      </a:r>
                    </a:p>
                    <a:p>
                      <a:pPr marL="0" marR="0" algn="ctr">
                        <a:lnSpc>
                          <a:spcPct val="115000"/>
                        </a:lnSpc>
                        <a:spcBef>
                          <a:spcPts val="0"/>
                        </a:spcBef>
                        <a:spcAft>
                          <a:spcPts val="0"/>
                        </a:spcAft>
                      </a:pPr>
                      <a:r>
                        <a:rPr lang="en-US" sz="900" b="1" dirty="0" smtClean="0">
                          <a:latin typeface="Arial"/>
                          <a:ea typeface="Calibri"/>
                          <a:cs typeface="Times New Roman"/>
                        </a:rPr>
                        <a:t>Wastes</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Motion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Waiting</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Excess</a:t>
                      </a:r>
                      <a:endParaRPr lang="en-US" sz="1100">
                        <a:latin typeface="Calibri"/>
                        <a:ea typeface="Calibri"/>
                        <a:cs typeface="Times New Roman"/>
                      </a:endParaRPr>
                    </a:p>
                    <a:p>
                      <a:pPr marL="0" marR="0" algn="ctr">
                        <a:lnSpc>
                          <a:spcPct val="115000"/>
                        </a:lnSpc>
                        <a:spcBef>
                          <a:spcPts val="0"/>
                        </a:spcBef>
                        <a:spcAft>
                          <a:spcPts val="0"/>
                        </a:spcAft>
                      </a:pPr>
                      <a:r>
                        <a:rPr lang="en-US" sz="900" b="1">
                          <a:latin typeface="Arial"/>
                          <a:ea typeface="Calibri"/>
                          <a:cs typeface="Times New Roman"/>
                        </a:rPr>
                        <a:t>Information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Excess</a:t>
                      </a:r>
                      <a:endParaRPr lang="en-US" sz="1100">
                        <a:latin typeface="Calibri"/>
                        <a:ea typeface="Calibri"/>
                        <a:cs typeface="Times New Roman"/>
                      </a:endParaRPr>
                    </a:p>
                    <a:p>
                      <a:pPr marL="0" marR="0" algn="ctr">
                        <a:lnSpc>
                          <a:spcPct val="115000"/>
                        </a:lnSpc>
                        <a:spcBef>
                          <a:spcPts val="0"/>
                        </a:spcBef>
                        <a:spcAft>
                          <a:spcPts val="0"/>
                        </a:spcAft>
                      </a:pPr>
                      <a:r>
                        <a:rPr lang="en-US" sz="900" b="1">
                          <a:latin typeface="Arial"/>
                          <a:ea typeface="Calibri"/>
                          <a:cs typeface="Times New Roman"/>
                        </a:rPr>
                        <a:t>Inventory</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Defects/</a:t>
                      </a:r>
                      <a:endParaRPr lang="en-US" sz="1100">
                        <a:latin typeface="Calibri"/>
                        <a:ea typeface="Calibri"/>
                        <a:cs typeface="Times New Roman"/>
                      </a:endParaRPr>
                    </a:p>
                    <a:p>
                      <a:pPr marL="0" marR="0" algn="ctr">
                        <a:lnSpc>
                          <a:spcPct val="115000"/>
                        </a:lnSpc>
                        <a:spcBef>
                          <a:spcPts val="0"/>
                        </a:spcBef>
                        <a:spcAft>
                          <a:spcPts val="0"/>
                        </a:spcAft>
                      </a:pPr>
                      <a:r>
                        <a:rPr lang="en-US" sz="900" b="1">
                          <a:latin typeface="Arial"/>
                          <a:ea typeface="Calibri"/>
                          <a:cs typeface="Times New Roman"/>
                        </a:rPr>
                        <a:t>Errors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dirty="0">
                          <a:latin typeface="Arial"/>
                          <a:ea typeface="Calibri"/>
                          <a:cs typeface="Times New Roman"/>
                        </a:rPr>
                        <a:t>Over-processing</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900" b="1">
                          <a:latin typeface="Arial"/>
                          <a:ea typeface="Calibri"/>
                          <a:cs typeface="Times New Roman"/>
                        </a:rPr>
                        <a:t>Transportation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r>
              <a:tr h="0">
                <a:tc>
                  <a:txBody>
                    <a:bodyPr/>
                    <a:lstStyle/>
                    <a:p>
                      <a:pPr marL="0" marR="0">
                        <a:lnSpc>
                          <a:spcPct val="115000"/>
                        </a:lnSpc>
                        <a:spcBef>
                          <a:spcPts val="0"/>
                        </a:spcBef>
                        <a:spcAft>
                          <a:spcPts val="0"/>
                        </a:spcAft>
                      </a:pPr>
                      <a:r>
                        <a:rPr lang="en-US" sz="900" b="1">
                          <a:latin typeface="Arial"/>
                          <a:ea typeface="Calibri"/>
                          <a:cs typeface="Times New Roman"/>
                        </a:rPr>
                        <a:t>Enter</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900" b="1">
                          <a:latin typeface="Arial"/>
                          <a:ea typeface="Calibri"/>
                          <a:cs typeface="Times New Roman"/>
                        </a:rPr>
                        <a:t>Seek</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900" b="1">
                          <a:latin typeface="Arial"/>
                          <a:ea typeface="Calibri"/>
                          <a:cs typeface="Times New Roman"/>
                        </a:rPr>
                        <a:t>Find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900" b="1">
                          <a:latin typeface="Arial"/>
                          <a:ea typeface="Calibri"/>
                          <a:cs typeface="Times New Roman"/>
                        </a:rPr>
                        <a:t>Select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900" b="1">
                          <a:latin typeface="Arial"/>
                          <a:ea typeface="Calibri"/>
                          <a:cs typeface="Times New Roman"/>
                        </a:rPr>
                        <a:t>Transact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latin typeface="Arial"/>
                          <a:ea typeface="Calibri"/>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8673" name="Rectangle 1"/>
          <p:cNvSpPr>
            <a:spLocks noChangeArrowheads="1"/>
          </p:cNvSpPr>
          <p:nvPr/>
        </p:nvSpPr>
        <p:spPr bwMode="auto">
          <a:xfrm>
            <a:off x="762000" y="2286000"/>
            <a:ext cx="7543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 a retail store, it is helpful to think of waste in terms of the five points of transition for a customer (i.e. enter, seek, find, select and transact).</a:t>
            </a:r>
            <a:r>
              <a:rPr kumimoji="0" lang="en-US"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types of waste to look for in each are: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dirty="0" smtClean="0"/>
              <a:t>Conceptual Longer Term Future State Map</a:t>
            </a:r>
            <a:endParaRPr lang="en-US" dirty="0"/>
          </a:p>
        </p:txBody>
      </p:sp>
      <p:sp>
        <p:nvSpPr>
          <p:cNvPr id="3" name="AutoShape 3"/>
          <p:cNvSpPr>
            <a:spLocks noChangeArrowheads="1"/>
          </p:cNvSpPr>
          <p:nvPr/>
        </p:nvSpPr>
        <p:spPr bwMode="auto">
          <a:xfrm rot="-5380956">
            <a:off x="7582694" y="2429668"/>
            <a:ext cx="990600" cy="1373187"/>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800" b="1" dirty="0" smtClean="0">
                <a:cs typeface="Arial" charset="0"/>
              </a:rPr>
              <a:t>Retail</a:t>
            </a:r>
            <a:endParaRPr lang="en-GB" sz="1800" b="1" dirty="0">
              <a:cs typeface="Arial" charset="0"/>
            </a:endParaRPr>
          </a:p>
          <a:p>
            <a:pPr algn="ctr"/>
            <a:r>
              <a:rPr lang="en-GB" sz="2000" b="1" dirty="0">
                <a:cs typeface="Arial" charset="0"/>
              </a:rPr>
              <a:t>Store</a:t>
            </a:r>
          </a:p>
        </p:txBody>
      </p:sp>
      <p:sp>
        <p:nvSpPr>
          <p:cNvPr id="4" name="AutoShape 4"/>
          <p:cNvSpPr>
            <a:spLocks noChangeArrowheads="1"/>
          </p:cNvSpPr>
          <p:nvPr/>
        </p:nvSpPr>
        <p:spPr bwMode="auto">
          <a:xfrm rot="-5380956">
            <a:off x="5907881" y="2429668"/>
            <a:ext cx="990600" cy="1373188"/>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Retail</a:t>
            </a:r>
            <a:endParaRPr lang="en-GB" sz="2000" b="1" dirty="0">
              <a:cs typeface="Arial" charset="0"/>
            </a:endParaRPr>
          </a:p>
          <a:p>
            <a:pPr algn="ctr"/>
            <a:r>
              <a:rPr lang="en-GB" sz="2000" b="1" dirty="0">
                <a:cs typeface="Arial" charset="0"/>
              </a:rPr>
              <a:t>Back of</a:t>
            </a:r>
          </a:p>
          <a:p>
            <a:pPr algn="ctr"/>
            <a:r>
              <a:rPr lang="en-GB" sz="2000" b="1" dirty="0">
                <a:cs typeface="Arial" charset="0"/>
              </a:rPr>
              <a:t>Store</a:t>
            </a:r>
          </a:p>
        </p:txBody>
      </p:sp>
      <p:sp>
        <p:nvSpPr>
          <p:cNvPr id="5" name="Rectangle 4"/>
          <p:cNvSpPr>
            <a:spLocks noChangeArrowheads="1"/>
          </p:cNvSpPr>
          <p:nvPr/>
        </p:nvSpPr>
        <p:spPr bwMode="auto">
          <a:xfrm>
            <a:off x="4116387" y="2849562"/>
            <a:ext cx="1219200" cy="762000"/>
          </a:xfrm>
          <a:prstGeom prst="rect">
            <a:avLst/>
          </a:prstGeom>
          <a:solidFill>
            <a:srgbClr val="99FF66"/>
          </a:solidFill>
          <a:ln w="12700">
            <a:solidFill>
              <a:schemeClr val="tx1"/>
            </a:solidFill>
            <a:miter lim="800000"/>
            <a:headEnd type="none" w="sm" len="sm"/>
            <a:tailEnd type="none" w="sm" len="sm"/>
          </a:ln>
          <a:effectLst>
            <a:outerShdw dist="107763" dir="18900000" algn="ctr" rotWithShape="0">
              <a:schemeClr val="bg2"/>
            </a:outerShdw>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Retail</a:t>
            </a:r>
            <a:endParaRPr lang="en-GB" sz="2000" b="1" dirty="0">
              <a:cs typeface="Arial" charset="0"/>
            </a:endParaRPr>
          </a:p>
          <a:p>
            <a:pPr algn="ctr"/>
            <a:r>
              <a:rPr lang="en-GB" sz="2000" b="1" dirty="0">
                <a:cs typeface="Arial" charset="0"/>
              </a:rPr>
              <a:t>RDC</a:t>
            </a:r>
          </a:p>
        </p:txBody>
      </p:sp>
      <p:sp>
        <p:nvSpPr>
          <p:cNvPr id="6" name="Rectangle 5"/>
          <p:cNvSpPr>
            <a:spLocks noChangeArrowheads="1"/>
          </p:cNvSpPr>
          <p:nvPr/>
        </p:nvSpPr>
        <p:spPr bwMode="auto">
          <a:xfrm>
            <a:off x="2516187" y="2849562"/>
            <a:ext cx="1219200" cy="762000"/>
          </a:xfrm>
          <a:prstGeom prst="rect">
            <a:avLst/>
          </a:prstGeom>
          <a:solidFill>
            <a:srgbClr val="99FF66"/>
          </a:solidFill>
          <a:ln w="12700">
            <a:solidFill>
              <a:schemeClr val="tx1"/>
            </a:solidFill>
            <a:miter lim="800000"/>
            <a:headEnd type="none" w="sm" len="sm"/>
            <a:tailEnd type="none" w="sm" len="sm"/>
          </a:ln>
          <a:effectLst>
            <a:outerShdw dist="107763" dir="18900000" algn="ctr" rotWithShape="0">
              <a:schemeClr val="bg2"/>
            </a:outerShdw>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Distributor</a:t>
            </a:r>
          </a:p>
          <a:p>
            <a:pPr algn="ctr"/>
            <a:r>
              <a:rPr lang="en-GB" sz="2000" b="1" dirty="0" err="1" smtClean="0">
                <a:cs typeface="Arial" charset="0"/>
              </a:rPr>
              <a:t>Natl’l</a:t>
            </a:r>
            <a:r>
              <a:rPr lang="en-GB" sz="2000" b="1" dirty="0" smtClean="0">
                <a:cs typeface="Arial" charset="0"/>
              </a:rPr>
              <a:t> DC</a:t>
            </a:r>
            <a:endParaRPr lang="en-GB" sz="2000" b="1" dirty="0">
              <a:cs typeface="Arial" charset="0"/>
            </a:endParaRPr>
          </a:p>
        </p:txBody>
      </p:sp>
      <p:sp>
        <p:nvSpPr>
          <p:cNvPr id="7" name="AutoShape 7"/>
          <p:cNvSpPr>
            <a:spLocks noChangeArrowheads="1"/>
          </p:cNvSpPr>
          <p:nvPr/>
        </p:nvSpPr>
        <p:spPr bwMode="auto">
          <a:xfrm rot="-5398573">
            <a:off x="800100" y="2198687"/>
            <a:ext cx="990600" cy="1831975"/>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2000" b="1" dirty="0">
              <a:cs typeface="Arial" charset="0"/>
            </a:endParaRPr>
          </a:p>
          <a:p>
            <a:pPr algn="ctr"/>
            <a:r>
              <a:rPr lang="en-GB" sz="2000" b="1" dirty="0" smtClean="0">
                <a:cs typeface="Arial" charset="0"/>
              </a:rPr>
              <a:t>Manufacturer</a:t>
            </a:r>
            <a:endParaRPr lang="en-GB" sz="2000" b="1" dirty="0">
              <a:cs typeface="Arial" charset="0"/>
            </a:endParaRPr>
          </a:p>
        </p:txBody>
      </p:sp>
      <p:sp>
        <p:nvSpPr>
          <p:cNvPr id="8" name="Oval 7"/>
          <p:cNvSpPr>
            <a:spLocks noChangeArrowheads="1"/>
          </p:cNvSpPr>
          <p:nvPr/>
        </p:nvSpPr>
        <p:spPr bwMode="auto">
          <a:xfrm>
            <a:off x="4587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1</a:t>
            </a:r>
          </a:p>
        </p:txBody>
      </p:sp>
      <p:sp>
        <p:nvSpPr>
          <p:cNvPr id="9" name="Oval 8"/>
          <p:cNvSpPr>
            <a:spLocks noChangeArrowheads="1"/>
          </p:cNvSpPr>
          <p:nvPr/>
        </p:nvSpPr>
        <p:spPr bwMode="auto">
          <a:xfrm>
            <a:off x="17541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2</a:t>
            </a:r>
          </a:p>
        </p:txBody>
      </p:sp>
      <p:sp>
        <p:nvSpPr>
          <p:cNvPr id="10" name="Oval 9"/>
          <p:cNvSpPr>
            <a:spLocks noChangeArrowheads="1"/>
          </p:cNvSpPr>
          <p:nvPr/>
        </p:nvSpPr>
        <p:spPr bwMode="auto">
          <a:xfrm>
            <a:off x="34305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3</a:t>
            </a:r>
          </a:p>
        </p:txBody>
      </p:sp>
      <p:sp>
        <p:nvSpPr>
          <p:cNvPr id="11" name="Oval 10"/>
          <p:cNvSpPr>
            <a:spLocks noChangeArrowheads="1"/>
          </p:cNvSpPr>
          <p:nvPr/>
        </p:nvSpPr>
        <p:spPr bwMode="auto">
          <a:xfrm>
            <a:off x="50307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4</a:t>
            </a:r>
          </a:p>
        </p:txBody>
      </p:sp>
      <p:sp>
        <p:nvSpPr>
          <p:cNvPr id="12" name="Oval 11"/>
          <p:cNvSpPr>
            <a:spLocks noChangeArrowheads="1"/>
          </p:cNvSpPr>
          <p:nvPr/>
        </p:nvSpPr>
        <p:spPr bwMode="auto">
          <a:xfrm>
            <a:off x="67833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5</a:t>
            </a:r>
          </a:p>
        </p:txBody>
      </p:sp>
      <p:sp>
        <p:nvSpPr>
          <p:cNvPr id="13" name="Oval 12"/>
          <p:cNvSpPr>
            <a:spLocks noChangeArrowheads="1"/>
          </p:cNvSpPr>
          <p:nvPr/>
        </p:nvSpPr>
        <p:spPr bwMode="auto">
          <a:xfrm>
            <a:off x="8307387" y="2163762"/>
            <a:ext cx="457200" cy="457200"/>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6</a:t>
            </a:r>
          </a:p>
        </p:txBody>
      </p:sp>
      <p:sp>
        <p:nvSpPr>
          <p:cNvPr id="14" name="Text Box 14"/>
          <p:cNvSpPr txBox="1">
            <a:spLocks noChangeArrowheads="1"/>
          </p:cNvSpPr>
          <p:nvPr/>
        </p:nvSpPr>
        <p:spPr bwMode="auto">
          <a:xfrm>
            <a:off x="2805112" y="5973762"/>
            <a:ext cx="5654675" cy="579438"/>
          </a:xfrm>
          <a:prstGeom prst="rect">
            <a:avLst/>
          </a:prstGeom>
          <a:solidFill>
            <a:srgbClr val="FFFF00"/>
          </a:solidFill>
          <a:ln w="12700">
            <a:noFill/>
            <a:miter lim="800000"/>
            <a:headEnd type="none" w="sm" len="sm"/>
            <a:tailEnd type="none" w="sm" len="sm"/>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b="1" dirty="0">
                <a:solidFill>
                  <a:schemeClr val="accent2"/>
                </a:solidFill>
                <a:cs typeface="Arial" charset="0"/>
              </a:rPr>
              <a:t>30% Lower Logistics Costs</a:t>
            </a:r>
          </a:p>
        </p:txBody>
      </p:sp>
      <p:sp>
        <p:nvSpPr>
          <p:cNvPr id="15" name="Line 15"/>
          <p:cNvSpPr>
            <a:spLocks noChangeShapeType="1"/>
          </p:cNvSpPr>
          <p:nvPr/>
        </p:nvSpPr>
        <p:spPr bwMode="auto">
          <a:xfrm>
            <a:off x="5564187" y="1782762"/>
            <a:ext cx="0" cy="1905000"/>
          </a:xfrm>
          <a:prstGeom prst="line">
            <a:avLst/>
          </a:prstGeom>
          <a:noFill/>
          <a:ln w="76200">
            <a:solidFill>
              <a:srgbClr val="FFFF00"/>
            </a:solidFill>
            <a:prstDash val="sysDot"/>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6" name="Group 15"/>
          <p:cNvGrpSpPr>
            <a:grpSpLocks/>
          </p:cNvGrpSpPr>
          <p:nvPr/>
        </p:nvGrpSpPr>
        <p:grpSpPr bwMode="auto">
          <a:xfrm>
            <a:off x="382587" y="3687765"/>
            <a:ext cx="8382004" cy="2057401"/>
            <a:chOff x="240" y="2112"/>
            <a:chExt cx="5280" cy="1296"/>
          </a:xfrm>
        </p:grpSpPr>
        <p:sp>
          <p:nvSpPr>
            <p:cNvPr id="17" name="AutoShape 17"/>
            <p:cNvSpPr>
              <a:spLocks noChangeArrowheads="1"/>
            </p:cNvSpPr>
            <p:nvPr/>
          </p:nvSpPr>
          <p:spPr bwMode="auto">
            <a:xfrm rot="-5380956">
              <a:off x="3721" y="2519"/>
              <a:ext cx="624" cy="865"/>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Retail</a:t>
              </a:r>
              <a:endParaRPr lang="en-GB" sz="2000" b="1" dirty="0">
                <a:cs typeface="Arial" charset="0"/>
              </a:endParaRPr>
            </a:p>
            <a:p>
              <a:pPr algn="ctr"/>
              <a:r>
                <a:rPr lang="en-GB" sz="2000" b="1" dirty="0">
                  <a:cs typeface="Arial" charset="0"/>
                </a:rPr>
                <a:t>Back of</a:t>
              </a:r>
            </a:p>
            <a:p>
              <a:pPr algn="ctr"/>
              <a:r>
                <a:rPr lang="en-GB" sz="2000" b="1" dirty="0">
                  <a:cs typeface="Arial" charset="0"/>
                </a:rPr>
                <a:t>Store</a:t>
              </a:r>
            </a:p>
          </p:txBody>
        </p:sp>
        <p:sp>
          <p:nvSpPr>
            <p:cNvPr id="18" name="Rectangle 17"/>
            <p:cNvSpPr>
              <a:spLocks noChangeArrowheads="1"/>
            </p:cNvSpPr>
            <p:nvPr/>
          </p:nvSpPr>
          <p:spPr bwMode="auto">
            <a:xfrm>
              <a:off x="2594" y="2784"/>
              <a:ext cx="768" cy="480"/>
            </a:xfrm>
            <a:prstGeom prst="rect">
              <a:avLst/>
            </a:prstGeom>
            <a:solidFill>
              <a:srgbClr val="FF6699"/>
            </a:solidFill>
            <a:ln w="12700">
              <a:solidFill>
                <a:schemeClr val="tx1"/>
              </a:solidFill>
              <a:miter lim="800000"/>
              <a:headEnd type="none" w="sm" len="sm"/>
              <a:tailEnd type="none" w="sm" len="sm"/>
            </a:ln>
            <a:effectLst>
              <a:outerShdw dist="107763" dir="18900000" algn="ctr" rotWithShape="0">
                <a:schemeClr val="bg2"/>
              </a:outerShdw>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Distributor</a:t>
              </a:r>
              <a:endParaRPr lang="en-GB" sz="2000" b="1" dirty="0">
                <a:cs typeface="Arial" charset="0"/>
              </a:endParaRPr>
            </a:p>
            <a:p>
              <a:pPr algn="ctr"/>
              <a:r>
                <a:rPr lang="en-GB" sz="2000" b="1" dirty="0" smtClean="0">
                  <a:cs typeface="Arial" charset="0"/>
                </a:rPr>
                <a:t>Cross </a:t>
              </a:r>
              <a:r>
                <a:rPr lang="en-GB" sz="2000" b="1" dirty="0">
                  <a:cs typeface="Arial" charset="0"/>
                </a:rPr>
                <a:t>Dock</a:t>
              </a:r>
            </a:p>
          </p:txBody>
        </p:sp>
        <p:sp>
          <p:nvSpPr>
            <p:cNvPr id="19" name="Rectangle 18"/>
            <p:cNvSpPr>
              <a:spLocks noChangeArrowheads="1"/>
            </p:cNvSpPr>
            <p:nvPr/>
          </p:nvSpPr>
          <p:spPr bwMode="auto">
            <a:xfrm>
              <a:off x="1586" y="2784"/>
              <a:ext cx="768" cy="480"/>
            </a:xfrm>
            <a:prstGeom prst="rect">
              <a:avLst/>
            </a:prstGeom>
            <a:solidFill>
              <a:srgbClr val="99FF66"/>
            </a:solidFill>
            <a:ln w="12700">
              <a:solidFill>
                <a:schemeClr val="tx1"/>
              </a:solidFill>
              <a:miter lim="800000"/>
              <a:headEnd type="none" w="sm" len="sm"/>
              <a:tailEnd type="none" w="sm" len="sm"/>
            </a:ln>
            <a:effectLst>
              <a:outerShdw dist="107763" dir="18900000" algn="ctr" rotWithShape="0">
                <a:schemeClr val="bg2"/>
              </a:outerShdw>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smtClean="0">
                  <a:cs typeface="Arial" charset="0"/>
                </a:rPr>
                <a:t>Distributor</a:t>
              </a:r>
            </a:p>
            <a:p>
              <a:pPr algn="ctr"/>
              <a:r>
                <a:rPr lang="en-GB" sz="2000" b="1" dirty="0" smtClean="0">
                  <a:cs typeface="Arial" charset="0"/>
                </a:rPr>
                <a:t>Nat’l DC</a:t>
              </a:r>
              <a:endParaRPr lang="en-GB" sz="2000" b="1" dirty="0">
                <a:cs typeface="Arial" charset="0"/>
              </a:endParaRPr>
            </a:p>
          </p:txBody>
        </p:sp>
        <p:sp>
          <p:nvSpPr>
            <p:cNvPr id="20" name="AutoShape 20"/>
            <p:cNvSpPr>
              <a:spLocks noChangeArrowheads="1"/>
            </p:cNvSpPr>
            <p:nvPr/>
          </p:nvSpPr>
          <p:spPr bwMode="auto">
            <a:xfrm rot="-5398573">
              <a:off x="505" y="2374"/>
              <a:ext cx="624" cy="1154"/>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2000" b="1" dirty="0">
                <a:cs typeface="Arial" charset="0"/>
              </a:endParaRPr>
            </a:p>
            <a:p>
              <a:pPr algn="ctr"/>
              <a:r>
                <a:rPr lang="en-GB" sz="2000" b="1" dirty="0" smtClean="0">
                  <a:cs typeface="Arial" charset="0"/>
                </a:rPr>
                <a:t>Manufacturer</a:t>
              </a:r>
              <a:endParaRPr lang="en-GB" sz="2000" b="1" dirty="0">
                <a:cs typeface="Arial" charset="0"/>
              </a:endParaRPr>
            </a:p>
          </p:txBody>
        </p:sp>
        <p:sp>
          <p:nvSpPr>
            <p:cNvPr id="21" name="Line 21"/>
            <p:cNvSpPr>
              <a:spLocks noChangeShapeType="1"/>
            </p:cNvSpPr>
            <p:nvPr/>
          </p:nvSpPr>
          <p:spPr bwMode="auto">
            <a:xfrm>
              <a:off x="1632" y="2592"/>
              <a:ext cx="720" cy="816"/>
            </a:xfrm>
            <a:prstGeom prst="line">
              <a:avLst/>
            </a:prstGeom>
            <a:noFill/>
            <a:ln w="76200">
              <a:solidFill>
                <a:schemeClr val="accent2"/>
              </a:solidFill>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Line 22"/>
            <p:cNvSpPr>
              <a:spLocks noChangeShapeType="1"/>
            </p:cNvSpPr>
            <p:nvPr/>
          </p:nvSpPr>
          <p:spPr bwMode="auto">
            <a:xfrm flipH="1">
              <a:off x="1584" y="2544"/>
              <a:ext cx="720" cy="864"/>
            </a:xfrm>
            <a:prstGeom prst="line">
              <a:avLst/>
            </a:prstGeom>
            <a:noFill/>
            <a:ln w="76200">
              <a:solidFill>
                <a:schemeClr val="accent2"/>
              </a:solidFill>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Line 23"/>
            <p:cNvSpPr>
              <a:spLocks noChangeShapeType="1"/>
            </p:cNvSpPr>
            <p:nvPr/>
          </p:nvSpPr>
          <p:spPr bwMode="auto">
            <a:xfrm>
              <a:off x="3696" y="2592"/>
              <a:ext cx="720" cy="816"/>
            </a:xfrm>
            <a:prstGeom prst="line">
              <a:avLst/>
            </a:prstGeom>
            <a:noFill/>
            <a:ln w="76200">
              <a:solidFill>
                <a:schemeClr val="accent2"/>
              </a:solidFill>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Line 24"/>
            <p:cNvSpPr>
              <a:spLocks noChangeShapeType="1"/>
            </p:cNvSpPr>
            <p:nvPr/>
          </p:nvSpPr>
          <p:spPr bwMode="auto">
            <a:xfrm flipH="1">
              <a:off x="3648" y="2544"/>
              <a:ext cx="720" cy="864"/>
            </a:xfrm>
            <a:prstGeom prst="line">
              <a:avLst/>
            </a:prstGeom>
            <a:noFill/>
            <a:ln w="76200">
              <a:solidFill>
                <a:schemeClr val="accent2"/>
              </a:solidFill>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Oval 24"/>
            <p:cNvSpPr>
              <a:spLocks noChangeArrowheads="1"/>
            </p:cNvSpPr>
            <p:nvPr/>
          </p:nvSpPr>
          <p:spPr bwMode="auto">
            <a:xfrm>
              <a:off x="288" y="2304"/>
              <a:ext cx="288" cy="288"/>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1</a:t>
              </a:r>
            </a:p>
          </p:txBody>
        </p:sp>
        <p:sp>
          <p:nvSpPr>
            <p:cNvPr id="26" name="Oval 25"/>
            <p:cNvSpPr>
              <a:spLocks noChangeArrowheads="1"/>
            </p:cNvSpPr>
            <p:nvPr/>
          </p:nvSpPr>
          <p:spPr bwMode="auto">
            <a:xfrm>
              <a:off x="3072" y="2304"/>
              <a:ext cx="288" cy="288"/>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2</a:t>
              </a:r>
            </a:p>
          </p:txBody>
        </p:sp>
        <p:sp>
          <p:nvSpPr>
            <p:cNvPr id="27" name="Oval 26"/>
            <p:cNvSpPr>
              <a:spLocks noChangeArrowheads="1"/>
            </p:cNvSpPr>
            <p:nvPr/>
          </p:nvSpPr>
          <p:spPr bwMode="auto">
            <a:xfrm>
              <a:off x="5184" y="2304"/>
              <a:ext cx="288" cy="288"/>
            </a:xfrm>
            <a:prstGeom prst="ellipse">
              <a:avLst/>
            </a:prstGeom>
            <a:noFill/>
            <a:ln w="76200">
              <a:solidFill>
                <a:srgbClr val="FF0000"/>
              </a:solidFill>
              <a:round/>
              <a:headEnd type="none" w="sm" len="sm"/>
              <a:tailEnd type="none" w="sm" len="sm"/>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rgbClr val="FF0000"/>
                  </a:solidFill>
                  <a:cs typeface="Arial" charset="0"/>
                </a:rPr>
                <a:t>3</a:t>
              </a:r>
            </a:p>
          </p:txBody>
        </p:sp>
        <p:sp>
          <p:nvSpPr>
            <p:cNvPr id="28" name="AutoShape 28"/>
            <p:cNvSpPr>
              <a:spLocks noChangeArrowheads="1"/>
            </p:cNvSpPr>
            <p:nvPr/>
          </p:nvSpPr>
          <p:spPr bwMode="auto">
            <a:xfrm rot="-5380956">
              <a:off x="4776" y="2519"/>
              <a:ext cx="624" cy="865"/>
            </a:xfrm>
            <a:prstGeom prst="homePlate">
              <a:avLst>
                <a:gd name="adj" fmla="val 25000"/>
              </a:avLst>
            </a:prstGeom>
            <a:solidFill>
              <a:schemeClr val="hlink"/>
            </a:solidFill>
            <a:ln w="12700">
              <a:solidFill>
                <a:schemeClr val="tx1"/>
              </a:solidFill>
              <a:miter lim="800000"/>
              <a:headEnd type="none" w="sm" len="sm"/>
              <a:tailEnd type="none" w="sm" len="sm"/>
            </a:ln>
            <a:effectLst>
              <a:outerShdw dist="107763" dir="18900000" algn="ctr" rotWithShape="0">
                <a:schemeClr val="bg2"/>
              </a:outerShdw>
            </a:effectLst>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800" b="1" dirty="0" smtClean="0">
                  <a:cs typeface="Arial" charset="0"/>
                </a:rPr>
                <a:t>Retail</a:t>
              </a:r>
              <a:endParaRPr lang="en-GB" sz="1800" b="1" dirty="0">
                <a:cs typeface="Arial" charset="0"/>
              </a:endParaRPr>
            </a:p>
            <a:p>
              <a:pPr algn="ctr"/>
              <a:r>
                <a:rPr lang="en-GB" sz="2000" b="1" dirty="0">
                  <a:cs typeface="Arial" charset="0"/>
                </a:rPr>
                <a:t>Store</a:t>
              </a:r>
            </a:p>
          </p:txBody>
        </p:sp>
        <p:sp>
          <p:nvSpPr>
            <p:cNvPr id="29" name="Line 29"/>
            <p:cNvSpPr>
              <a:spLocks noChangeShapeType="1"/>
            </p:cNvSpPr>
            <p:nvPr/>
          </p:nvSpPr>
          <p:spPr bwMode="auto">
            <a:xfrm>
              <a:off x="288" y="2112"/>
              <a:ext cx="0" cy="1200"/>
            </a:xfrm>
            <a:prstGeom prst="line">
              <a:avLst/>
            </a:prstGeom>
            <a:noFill/>
            <a:ln w="76200">
              <a:solidFill>
                <a:srgbClr val="800080"/>
              </a:solidFill>
              <a:prstDash val="sysDot"/>
              <a:round/>
              <a:headEnd type="none" w="sm" len="sm"/>
              <a:tailEnd type="none" w="sm" len="sm"/>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Value Stream Plan</a:t>
            </a:r>
            <a:endParaRPr lang="en-US" dirty="0"/>
          </a:p>
        </p:txBody>
      </p:sp>
      <p:pic>
        <p:nvPicPr>
          <p:cNvPr id="3" name="Picture 2"/>
          <p:cNvPicPr/>
          <p:nvPr/>
        </p:nvPicPr>
        <p:blipFill>
          <a:blip r:embed="rId2" cstate="print"/>
          <a:srcRect/>
          <a:stretch>
            <a:fillRect/>
          </a:stretch>
        </p:blipFill>
        <p:spPr bwMode="auto">
          <a:xfrm>
            <a:off x="1828800" y="2590800"/>
            <a:ext cx="5638800" cy="3048000"/>
          </a:xfrm>
          <a:prstGeom prst="rect">
            <a:avLst/>
          </a:prstGeom>
          <a:noFill/>
          <a:ln w="9525">
            <a:noFill/>
            <a:miter lim="800000"/>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Lean Teams</a:t>
            </a:r>
            <a:endParaRPr lang="en-US" dirty="0"/>
          </a:p>
        </p:txBody>
      </p:sp>
      <p:pic>
        <p:nvPicPr>
          <p:cNvPr id="3" name="Picture 2"/>
          <p:cNvPicPr/>
          <p:nvPr/>
        </p:nvPicPr>
        <p:blipFill>
          <a:blip r:embed="rId2" cstate="print"/>
          <a:srcRect/>
          <a:stretch>
            <a:fillRect/>
          </a:stretch>
        </p:blipFill>
        <p:spPr bwMode="auto">
          <a:xfrm>
            <a:off x="4023213" y="2720352"/>
            <a:ext cx="1097573" cy="1417295"/>
          </a:xfrm>
          <a:prstGeom prst="rect">
            <a:avLst/>
          </a:prstGeom>
          <a:noFill/>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Team Charter</a:t>
            </a:r>
            <a:endParaRPr lang="en-US" dirty="0"/>
          </a:p>
        </p:txBody>
      </p:sp>
      <p:pic>
        <p:nvPicPr>
          <p:cNvPr id="3" name="Picture 2"/>
          <p:cNvPicPr/>
          <p:nvPr/>
        </p:nvPicPr>
        <p:blipFill>
          <a:blip r:embed="rId2" cstate="print"/>
          <a:srcRect/>
          <a:stretch>
            <a:fillRect/>
          </a:stretch>
        </p:blipFill>
        <p:spPr bwMode="auto">
          <a:xfrm>
            <a:off x="3124200" y="2895600"/>
            <a:ext cx="2900420" cy="2680551"/>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Kaizen Events</a:t>
            </a:r>
            <a:br>
              <a:rPr lang="en-US" b="1" dirty="0" smtClean="0"/>
            </a:br>
            <a:endParaRPr lang="en-US" dirty="0"/>
          </a:p>
        </p:txBody>
      </p:sp>
      <p:sp>
        <p:nvSpPr>
          <p:cNvPr id="23553" name="Rectangle 1"/>
          <p:cNvSpPr>
            <a:spLocks noChangeArrowheads="1"/>
          </p:cNvSpPr>
          <p:nvPr/>
        </p:nvSpPr>
        <p:spPr bwMode="auto">
          <a:xfrm>
            <a:off x="685800" y="1600200"/>
            <a:ext cx="8001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Kaizen is loosely translated (or commonly known) to mean continuous improvement. So a kaizen event is a team-based continuous improvement project. The goal of a kaizen event is process improvement through the elimination of waste at all levels of the process. Typically, prior to the actual event, there is a period of training in general Lean concepts and applications, as well as additional training in specific tools, such as setup reduction, work cells, etc.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Cost Reduction Kaizen Implementation Form</a:t>
            </a:r>
            <a:endParaRPr lang="en-US" dirty="0"/>
          </a:p>
        </p:txBody>
      </p:sp>
      <p:pic>
        <p:nvPicPr>
          <p:cNvPr id="3" name="Picture 2"/>
          <p:cNvPicPr/>
          <p:nvPr/>
        </p:nvPicPr>
        <p:blipFill>
          <a:blip r:embed="rId2" cstate="print"/>
          <a:srcRect/>
          <a:stretch>
            <a:fillRect/>
          </a:stretch>
        </p:blipFill>
        <p:spPr bwMode="auto">
          <a:xfrm>
            <a:off x="2133600" y="2514600"/>
            <a:ext cx="5133865" cy="3200400"/>
          </a:xfrm>
          <a:prstGeom prst="rect">
            <a:avLst/>
          </a:prstGeom>
          <a:noFill/>
          <a:ln w="9525">
            <a:noFill/>
            <a:miter lim="800000"/>
            <a:headEnd/>
            <a:tailEnd/>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470025"/>
          </a:xfrm>
        </p:spPr>
        <p:txBody>
          <a:bodyPr>
            <a:normAutofit fontScale="90000"/>
          </a:bodyPr>
          <a:lstStyle/>
          <a:p>
            <a:r>
              <a:rPr lang="en-US" b="1" i="1" dirty="0" smtClean="0"/>
              <a:t>Staying Lean</a:t>
            </a:r>
            <a:r>
              <a:rPr lang="en-US" i="1" dirty="0" smtClean="0"/>
              <a:t>: Leadership, Culture, Teams and Training </a:t>
            </a:r>
            <a:br>
              <a:rPr lang="en-US" i="1" dirty="0" smtClean="0"/>
            </a:b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Organizational Culture</a:t>
            </a:r>
            <a:br>
              <a:rPr lang="en-US" b="1" dirty="0" smtClean="0"/>
            </a:br>
            <a:endParaRPr lang="en-US" dirty="0"/>
          </a:p>
        </p:txBody>
      </p:sp>
      <p:sp>
        <p:nvSpPr>
          <p:cNvPr id="3" name="Rectangle 2"/>
          <p:cNvSpPr/>
          <p:nvPr/>
        </p:nvSpPr>
        <p:spPr>
          <a:xfrm>
            <a:off x="762000" y="1859340"/>
            <a:ext cx="7467600" cy="3416320"/>
          </a:xfrm>
          <a:prstGeom prst="rect">
            <a:avLst/>
          </a:prstGeom>
        </p:spPr>
        <p:txBody>
          <a:bodyPr wrap="square">
            <a:spAutoFit/>
          </a:bodyPr>
          <a:lstStyle/>
          <a:p>
            <a:r>
              <a:rPr lang="en-US" sz="2400" dirty="0" smtClean="0"/>
              <a:t>The values and behaviors that contribute to the unique social and psychological environment of an organization and includes an organization's expectations, experiences, philosophy, and values that hold it together, and is expressed in its self-image, inner workings, interactions with the outside world, and future expectations. It is based on shared attitudes, beliefs, customs, and written and unwritten rules that have been developed over time and are considered valid</a:t>
            </a:r>
            <a:endParaRPr lang="en-US" sz="24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Lean Culture</a:t>
            </a:r>
            <a:br>
              <a:rPr lang="en-US" b="1" dirty="0" smtClean="0"/>
            </a:br>
            <a:endParaRPr lang="en-US" dirty="0"/>
          </a:p>
        </p:txBody>
      </p:sp>
      <p:sp>
        <p:nvSpPr>
          <p:cNvPr id="19457" name="Rectangle 1"/>
          <p:cNvSpPr>
            <a:spLocks noChangeArrowheads="1"/>
          </p:cNvSpPr>
          <p:nvPr/>
        </p:nvSpPr>
        <p:spPr bwMode="auto">
          <a:xfrm>
            <a:off x="381000" y="2362200"/>
            <a:ext cx="86106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800" dirty="0" smtClean="0">
                <a:latin typeface="Arial" pitchFamily="34" charset="0"/>
                <a:ea typeface="Calibri" pitchFamily="34" charset="0"/>
                <a:cs typeface="Arial" pitchFamily="34" charset="0"/>
              </a:rPr>
              <a:t>A</a:t>
            </a: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organizational environment in which values and behaviors are aligned with the guiding principles of Lean thinking.</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Key Success Factors</a:t>
            </a:r>
            <a:br>
              <a:rPr lang="en-US" b="1" dirty="0" smtClean="0"/>
            </a:br>
            <a:endParaRPr lang="en-US" dirty="0"/>
          </a:p>
        </p:txBody>
      </p:sp>
      <p:pic>
        <p:nvPicPr>
          <p:cNvPr id="3" name="Picture 2"/>
          <p:cNvPicPr/>
          <p:nvPr/>
        </p:nvPicPr>
        <p:blipFill>
          <a:blip r:embed="rId2" cstate="print"/>
          <a:srcRect/>
          <a:stretch>
            <a:fillRect/>
          </a:stretch>
        </p:blipFill>
        <p:spPr bwMode="auto">
          <a:xfrm>
            <a:off x="3276600" y="4114800"/>
            <a:ext cx="2517322" cy="1673279"/>
          </a:xfrm>
          <a:prstGeom prst="rect">
            <a:avLst/>
          </a:prstGeom>
          <a:noFill/>
        </p:spPr>
      </p:pic>
      <p:sp>
        <p:nvSpPr>
          <p:cNvPr id="18433" name="Rectangle 1"/>
          <p:cNvSpPr>
            <a:spLocks noChangeArrowheads="1"/>
          </p:cNvSpPr>
          <p:nvPr/>
        </p:nvSpPr>
        <p:spPr bwMode="auto">
          <a:xfrm>
            <a:off x="1295400" y="1676400"/>
            <a:ext cx="5785623" cy="2313413"/>
          </a:xfrm>
          <a:prstGeom prst="rect">
            <a:avLst/>
          </a:prstGeom>
          <a:noFill/>
          <a:ln w="9525">
            <a:noFill/>
            <a:miter lim="800000"/>
            <a:headEnd/>
            <a:tailEnd/>
          </a:ln>
          <a:effectLst/>
        </p:spPr>
        <p:txBody>
          <a:bodyPr vert="horz" wrap="none" lIns="0" tIns="126960" rIns="0" bIns="0" numCol="1" anchor="ctr" anchorCtr="0" compatLnSpc="1">
            <a:prstTxWarp prst="textNoShape">
              <a:avLst/>
            </a:prstTxWarp>
            <a:spAutoFit/>
          </a:bodyPr>
          <a:lstStyle/>
          <a:p>
            <a:pPr fontAlgn="base">
              <a:spcBef>
                <a:spcPct val="0"/>
              </a:spcBef>
              <a:spcAft>
                <a:spcPct val="0"/>
              </a:spcAft>
              <a:buFont typeface="Wingdings" pitchFamily="2" charset="2"/>
              <a:buChar char="ü"/>
            </a:pPr>
            <a:r>
              <a:rPr kumimoji="0" lang="en-US" sz="2800" i="0" u="none" strike="noStrike" cap="none" normalizeH="0" baseline="0" dirty="0" smtClean="0">
                <a:ln>
                  <a:noFill/>
                </a:ln>
                <a:effectLst/>
                <a:ea typeface="Times New Roman" pitchFamily="18" charset="0"/>
                <a:cs typeface="Arial" pitchFamily="34" charset="0"/>
              </a:rPr>
              <a:t>Management Leadership and Support</a:t>
            </a:r>
          </a:p>
          <a:p>
            <a:pPr fontAlgn="base">
              <a:spcBef>
                <a:spcPct val="0"/>
              </a:spcBef>
              <a:spcAft>
                <a:spcPct val="0"/>
              </a:spcAft>
              <a:buFont typeface="Wingdings" pitchFamily="2" charset="2"/>
              <a:buChar char="ü"/>
            </a:pPr>
            <a:r>
              <a:rPr lang="en-US" sz="2800" dirty="0" smtClean="0"/>
              <a:t>Lean Training</a:t>
            </a:r>
          </a:p>
          <a:p>
            <a:pPr fontAlgn="base">
              <a:spcBef>
                <a:spcPct val="0"/>
              </a:spcBef>
              <a:spcAft>
                <a:spcPct val="0"/>
              </a:spcAft>
              <a:buFont typeface="Wingdings" pitchFamily="2" charset="2"/>
              <a:buChar char="ü"/>
            </a:pPr>
            <a:r>
              <a:rPr lang="en-US" sz="2800" dirty="0" smtClean="0"/>
              <a:t>Lean Infrastructure </a:t>
            </a:r>
          </a:p>
          <a:p>
            <a:pPr fontAlgn="base">
              <a:spcBef>
                <a:spcPct val="0"/>
              </a:spcBef>
              <a:spcAft>
                <a:spcPct val="0"/>
              </a:spcAft>
              <a:buFont typeface="Wingdings" pitchFamily="2" charset="2"/>
              <a:buChar char="ü"/>
            </a:pPr>
            <a:endParaRPr lang="en-US" sz="1400" dirty="0" smtClean="0"/>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en-US" sz="1300" i="0" u="none" strike="noStrike" cap="none" normalizeH="0" baseline="0" dirty="0" smtClean="0">
              <a:ln>
                <a:noFill/>
              </a:ln>
              <a:solidFill>
                <a:srgbClr val="4F81BD"/>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en-US" sz="1300"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Teamwork and Lean</a:t>
            </a:r>
            <a:br>
              <a:rPr lang="en-US" b="1" dirty="0" smtClean="0"/>
            </a:br>
            <a:endParaRPr lang="en-US" dirty="0"/>
          </a:p>
        </p:txBody>
      </p:sp>
      <p:pic>
        <p:nvPicPr>
          <p:cNvPr id="3" name="Picture 2" descr="C:\Users\EL1352\AppData\Local\Microsoft\Windows\Temporary Internet Files\Low\Content.IE5\NSH1A1UI\MP900448499[1].JPG"/>
          <p:cNvPicPr/>
          <p:nvPr/>
        </p:nvPicPr>
        <p:blipFill>
          <a:blip r:embed="rId2" cstate="print"/>
          <a:srcRect/>
          <a:stretch>
            <a:fillRect/>
          </a:stretch>
        </p:blipFill>
        <p:spPr bwMode="auto">
          <a:xfrm>
            <a:off x="4038600" y="3810000"/>
            <a:ext cx="1168619" cy="1594037"/>
          </a:xfrm>
          <a:prstGeom prst="rect">
            <a:avLst/>
          </a:prstGeom>
          <a:noFill/>
          <a:ln w="9525">
            <a:noFill/>
            <a:miter lim="800000"/>
            <a:headEnd/>
            <a:tailEnd/>
          </a:ln>
        </p:spPr>
      </p:pic>
      <p:sp>
        <p:nvSpPr>
          <p:cNvPr id="4" name="Rectangle 3"/>
          <p:cNvSpPr/>
          <p:nvPr/>
        </p:nvSpPr>
        <p:spPr>
          <a:xfrm>
            <a:off x="1371600" y="1600200"/>
            <a:ext cx="6248400" cy="1815882"/>
          </a:xfrm>
          <a:prstGeom prst="rect">
            <a:avLst/>
          </a:prstGeom>
        </p:spPr>
        <p:txBody>
          <a:bodyPr wrap="square">
            <a:spAutoFit/>
          </a:bodyPr>
          <a:lstStyle/>
          <a:p>
            <a:r>
              <a:rPr lang="en-US" sz="2800" dirty="0" smtClean="0"/>
              <a:t>Teamwork is fundamental to compete in today’s global environment in general, and to Lean in particular and should be part of any Lean retail strategy </a:t>
            </a:r>
            <a:endParaRPr lang="en-US" sz="28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smtClean="0"/>
              <a:t>Elements Needed for Sustainability &amp; Success</a:t>
            </a:r>
            <a:br>
              <a:rPr lang="en-US" b="1" dirty="0" smtClean="0"/>
            </a:br>
            <a:endParaRPr lang="en-US" dirty="0"/>
          </a:p>
        </p:txBody>
      </p:sp>
      <p:grpSp>
        <p:nvGrpSpPr>
          <p:cNvPr id="3" name="Group 2"/>
          <p:cNvGrpSpPr/>
          <p:nvPr/>
        </p:nvGrpSpPr>
        <p:grpSpPr>
          <a:xfrm>
            <a:off x="1295400" y="1656080"/>
            <a:ext cx="6553200" cy="3982720"/>
            <a:chOff x="1600200" y="1905000"/>
            <a:chExt cx="6553200" cy="3982720"/>
          </a:xfrm>
        </p:grpSpPr>
        <p:graphicFrame>
          <p:nvGraphicFramePr>
            <p:cNvPr id="4" name="Diagram 3"/>
            <p:cNvGraphicFramePr/>
            <p:nvPr/>
          </p:nvGraphicFramePr>
          <p:xfrm>
            <a:off x="1600200" y="1905000"/>
            <a:ext cx="6553200" cy="3982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5-Point Star 4"/>
            <p:cNvSpPr/>
            <p:nvPr/>
          </p:nvSpPr>
          <p:spPr>
            <a:xfrm>
              <a:off x="4022200" y="2971800"/>
              <a:ext cx="1752600" cy="1600200"/>
            </a:xfrm>
            <a:prstGeom prst="star5">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b="1" dirty="0" smtClean="0">
                  <a:solidFill>
                    <a:schemeClr val="tx1"/>
                  </a:solidFill>
                </a:rPr>
                <a:t>Leadership Model</a:t>
              </a:r>
              <a:endParaRPr lang="en-US" sz="800" b="1" dirty="0">
                <a:solidFill>
                  <a:schemeClr val="tx1"/>
                </a:solidFill>
              </a:endParaRPr>
            </a:p>
          </p:txBody>
        </p:sp>
      </p:grpSp>
      <p:sp>
        <p:nvSpPr>
          <p:cNvPr id="6" name="Rectangle 5"/>
          <p:cNvSpPr/>
          <p:nvPr/>
        </p:nvSpPr>
        <p:spPr>
          <a:xfrm>
            <a:off x="3733800" y="5650468"/>
            <a:ext cx="1870256" cy="369332"/>
          </a:xfrm>
          <a:prstGeom prst="rect">
            <a:avLst/>
          </a:prstGeom>
        </p:spPr>
        <p:txBody>
          <a:bodyPr wrap="none">
            <a:spAutoFit/>
          </a:bodyPr>
          <a:lstStyle/>
          <a:p>
            <a:r>
              <a:rPr lang="en-US" dirty="0" smtClean="0"/>
              <a:t>Leadership Model</a:t>
            </a: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362200"/>
            <a:ext cx="7772400" cy="1470025"/>
          </a:xfrm>
        </p:spPr>
        <p:txBody>
          <a:bodyPr>
            <a:normAutofit fontScale="90000"/>
          </a:bodyPr>
          <a:lstStyle/>
          <a:p>
            <a:r>
              <a:rPr lang="en-US" b="1" i="1" dirty="0" smtClean="0"/>
              <a:t>Becoming Even Leaner</a:t>
            </a:r>
            <a:r>
              <a:rPr lang="en-US" i="1" dirty="0" smtClean="0"/>
              <a:t>: Partnering, Outsourcing (Private Label), Import (Logistics), Technology, (Lean) Six Sigma and System</a:t>
            </a:r>
            <a:br>
              <a:rPr lang="en-US" i="1" dirty="0" smtClean="0"/>
            </a:b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Partnering</a:t>
            </a:r>
            <a:br>
              <a:rPr lang="en-US" b="1" dirty="0" smtClean="0"/>
            </a:br>
            <a:endParaRPr lang="en-US" dirty="0"/>
          </a:p>
        </p:txBody>
      </p:sp>
      <p:pic>
        <p:nvPicPr>
          <p:cNvPr id="3" name="Picture 2" descr="C:\Users\EL1352\AppData\Local\Temp\MP900439274.JPG"/>
          <p:cNvPicPr/>
          <p:nvPr/>
        </p:nvPicPr>
        <p:blipFill>
          <a:blip r:embed="rId2" cstate="print"/>
          <a:srcRect/>
          <a:stretch>
            <a:fillRect/>
          </a:stretch>
        </p:blipFill>
        <p:spPr bwMode="auto">
          <a:xfrm>
            <a:off x="3276600" y="3810000"/>
            <a:ext cx="2681743" cy="1828800"/>
          </a:xfrm>
          <a:prstGeom prst="rect">
            <a:avLst/>
          </a:prstGeom>
          <a:noFill/>
          <a:ln w="9525">
            <a:noFill/>
            <a:miter lim="800000"/>
            <a:headEnd/>
            <a:tailEnd/>
          </a:ln>
        </p:spPr>
      </p:pic>
      <p:sp>
        <p:nvSpPr>
          <p:cNvPr id="4" name="Rectangle 3"/>
          <p:cNvSpPr/>
          <p:nvPr/>
        </p:nvSpPr>
        <p:spPr>
          <a:xfrm>
            <a:off x="914400" y="1752600"/>
            <a:ext cx="7162800" cy="2062103"/>
          </a:xfrm>
          <a:prstGeom prst="rect">
            <a:avLst/>
          </a:prstGeom>
        </p:spPr>
        <p:txBody>
          <a:bodyPr wrap="square">
            <a:spAutoFit/>
          </a:bodyPr>
          <a:lstStyle/>
          <a:p>
            <a:r>
              <a:rPr lang="en-US" sz="3200" dirty="0" smtClean="0"/>
              <a:t>There are many ways that manufacturers/suppliers, 3PL’s, retailers and wholesalers collaborate with each other including VMI, QR, ECR and CPFR</a:t>
            </a:r>
            <a:endParaRPr lang="en-US" sz="32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Outsourcing (Private Labeling)</a:t>
            </a:r>
            <a:br>
              <a:rPr lang="en-US" b="1" dirty="0" smtClean="0"/>
            </a:br>
            <a:endParaRPr lang="en-US" dirty="0"/>
          </a:p>
        </p:txBody>
      </p:sp>
      <p:sp>
        <p:nvSpPr>
          <p:cNvPr id="3" name="Rectangle 2"/>
          <p:cNvSpPr/>
          <p:nvPr/>
        </p:nvSpPr>
        <p:spPr>
          <a:xfrm>
            <a:off x="457200" y="1524000"/>
            <a:ext cx="8153400" cy="4801314"/>
          </a:xfrm>
          <a:prstGeom prst="rect">
            <a:avLst/>
          </a:prstGeom>
        </p:spPr>
        <p:txBody>
          <a:bodyPr wrap="square">
            <a:spAutoFit/>
          </a:bodyPr>
          <a:lstStyle/>
          <a:p>
            <a:r>
              <a:rPr lang="en-US" dirty="0" smtClean="0"/>
              <a:t>Private label products or services are manufactured or provided by one company under another company's brand and are usually lower cost alternatives to regional, national or international brands.</a:t>
            </a:r>
          </a:p>
          <a:p>
            <a:endParaRPr lang="en-US" dirty="0" smtClean="0"/>
          </a:p>
          <a:p>
            <a:r>
              <a:rPr lang="en-US" dirty="0" smtClean="0"/>
              <a:t>Private labeling can have many benefits to the retailer or wholesaler such as:</a:t>
            </a:r>
          </a:p>
          <a:p>
            <a:endParaRPr lang="en-US" dirty="0" smtClean="0"/>
          </a:p>
          <a:p>
            <a:pPr lvl="0">
              <a:buFont typeface="Wingdings" pitchFamily="2" charset="2"/>
              <a:buChar char="ü"/>
            </a:pPr>
            <a:r>
              <a:rPr lang="en-US" dirty="0" smtClean="0"/>
              <a:t>Greater control of production, marketing, distribution and profits of the product or service.</a:t>
            </a:r>
          </a:p>
          <a:p>
            <a:pPr lvl="0">
              <a:buFont typeface="Wingdings" pitchFamily="2" charset="2"/>
              <a:buChar char="ü"/>
            </a:pPr>
            <a:r>
              <a:rPr lang="en-US" dirty="0" smtClean="0"/>
              <a:t>Cost and time savings due to a contract manufacturer’s expertise in ingredient costs and trends.</a:t>
            </a:r>
          </a:p>
          <a:p>
            <a:pPr lvl="0">
              <a:buFont typeface="Wingdings" pitchFamily="2" charset="2"/>
              <a:buChar char="ü"/>
            </a:pPr>
            <a:r>
              <a:rPr lang="en-US" dirty="0" smtClean="0"/>
              <a:t>Partnering with private label manufacturers who have R&amp;D and marketing teams that can work with brand owners on packaging, design and sales strategy.</a:t>
            </a:r>
          </a:p>
          <a:p>
            <a:pPr lvl="0">
              <a:buFont typeface="Wingdings" pitchFamily="2" charset="2"/>
              <a:buChar char="ü"/>
            </a:pPr>
            <a:r>
              <a:rPr lang="en-US" dirty="0" smtClean="0"/>
              <a:t>Create a personalized image which may lead to higher customer loyalty.</a:t>
            </a:r>
          </a:p>
          <a:p>
            <a:pPr lvl="0">
              <a:buFont typeface="Wingdings" pitchFamily="2" charset="2"/>
              <a:buChar char="ü"/>
            </a:pPr>
            <a:r>
              <a:rPr lang="en-US" dirty="0" smtClean="0"/>
              <a:t>Take advantage of the general trend in customer's changing preference towards private label products (once considered a low cost alternative, many store brands are now thought of as “on par” with name brands).</a:t>
            </a:r>
          </a:p>
          <a:p>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Import (Logistics)</a:t>
            </a:r>
            <a:br>
              <a:rPr lang="en-US" b="1" dirty="0" smtClean="0"/>
            </a:br>
            <a:endParaRPr lang="en-US" dirty="0"/>
          </a:p>
        </p:txBody>
      </p:sp>
      <p:sp>
        <p:nvSpPr>
          <p:cNvPr id="3" name="Rectangle 2"/>
          <p:cNvSpPr/>
          <p:nvPr/>
        </p:nvSpPr>
        <p:spPr>
          <a:xfrm>
            <a:off x="685800" y="1524000"/>
            <a:ext cx="7696200" cy="4832092"/>
          </a:xfrm>
          <a:prstGeom prst="rect">
            <a:avLst/>
          </a:prstGeom>
        </p:spPr>
        <p:txBody>
          <a:bodyPr wrap="square">
            <a:spAutoFit/>
          </a:bodyPr>
          <a:lstStyle/>
          <a:p>
            <a:r>
              <a:rPr lang="en-US" sz="2800" dirty="0" smtClean="0"/>
              <a:t>Importing products has enabled retailers and wholesalers to offer lower prices on merchandise, but it has also significantly complicated our businesses from a supply chain &amp; logistics standpoint . There are an extraordinary number of parties involved in the process including customs, freight forwarders, banks, ports, transportation (rail, truck and ocean), etc. </a:t>
            </a:r>
          </a:p>
          <a:p>
            <a:endParaRPr lang="en-US" sz="2800" dirty="0" smtClean="0"/>
          </a:p>
          <a:p>
            <a:r>
              <a:rPr lang="en-US" sz="2800" dirty="0" smtClean="0"/>
              <a:t>Can use Lean tools such as Value Stream Mapping to analyze and improve the processes.</a:t>
            </a:r>
            <a:endParaRPr lang="en-US" sz="28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b="1" dirty="0" smtClean="0"/>
              <a:t>Technology</a:t>
            </a:r>
            <a:br>
              <a:rPr lang="en-US" b="1" dirty="0" smtClean="0"/>
            </a:br>
            <a:endParaRPr lang="en-US" dirty="0"/>
          </a:p>
        </p:txBody>
      </p:sp>
      <p:pic>
        <p:nvPicPr>
          <p:cNvPr id="3" name="imgHvThumb" descr="Professor assisting students with computers"/>
          <p:cNvPicPr/>
          <p:nvPr/>
        </p:nvPicPr>
        <p:blipFill>
          <a:blip r:embed="rId2" cstate="print"/>
          <a:srcRect/>
          <a:stretch>
            <a:fillRect/>
          </a:stretch>
        </p:blipFill>
        <p:spPr bwMode="auto">
          <a:xfrm>
            <a:off x="3657600" y="4572000"/>
            <a:ext cx="2079171" cy="2079171"/>
          </a:xfrm>
          <a:prstGeom prst="rect">
            <a:avLst/>
          </a:prstGeom>
          <a:noFill/>
          <a:ln w="9525">
            <a:noFill/>
            <a:miter lim="800000"/>
            <a:headEnd/>
            <a:tailEnd/>
          </a:ln>
        </p:spPr>
      </p:pic>
      <p:sp>
        <p:nvSpPr>
          <p:cNvPr id="11265" name="Rectangle 1"/>
          <p:cNvSpPr>
            <a:spLocks noChangeArrowheads="1"/>
          </p:cNvSpPr>
          <p:nvPr/>
        </p:nvSpPr>
        <p:spPr bwMode="auto">
          <a:xfrm>
            <a:off x="304800" y="1371600"/>
            <a:ext cx="8839200"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2000" b="1" u="sng" dirty="0" smtClean="0">
                <a:latin typeface="+mj-lt"/>
                <a:ea typeface="Calibri" pitchFamily="34" charset="0"/>
                <a:cs typeface="Arial" pitchFamily="34" charset="0"/>
              </a:rPr>
              <a:t>Partnering</a:t>
            </a:r>
          </a:p>
          <a:p>
            <a:pPr fontAlgn="base">
              <a:spcBef>
                <a:spcPct val="0"/>
              </a:spcBef>
              <a:spcAft>
                <a:spcPct val="0"/>
              </a:spcAft>
            </a:pPr>
            <a:endParaRPr lang="en-US" sz="2000" dirty="0" smtClean="0">
              <a:latin typeface="+mj-lt"/>
              <a:ea typeface="Calibri" pitchFamily="34" charset="0"/>
              <a:cs typeface="Arial" pitchFamily="34" charset="0"/>
            </a:endParaRPr>
          </a:p>
          <a:p>
            <a:pPr fontAlgn="base">
              <a:spcBef>
                <a:spcPct val="0"/>
              </a:spcBef>
              <a:spcAft>
                <a:spcPct val="0"/>
              </a:spcAft>
            </a:pPr>
            <a:r>
              <a:rPr lang="en-US" sz="2000" dirty="0" smtClean="0">
                <a:latin typeface="+mj-lt"/>
                <a:ea typeface="Calibri" pitchFamily="34" charset="0"/>
                <a:cs typeface="Arial" pitchFamily="34" charset="0"/>
              </a:rPr>
              <a:t>There is an a</a:t>
            </a:r>
            <a:r>
              <a:rPr kumimoji="0" lang="en-US" sz="2000" b="0" i="0" u="none" strike="noStrike" cap="none" normalizeH="0" baseline="0" dirty="0" smtClean="0">
                <a:ln>
                  <a:noFill/>
                </a:ln>
                <a:solidFill>
                  <a:schemeClr val="tx1"/>
                </a:solidFill>
                <a:effectLst/>
                <a:latin typeface="+mj-lt"/>
                <a:ea typeface="Calibri" pitchFamily="34" charset="0"/>
                <a:cs typeface="Arial" pitchFamily="34" charset="0"/>
              </a:rPr>
              <a:t>bundance of relatively low cost technology that can connect supplier/manufacturers, 3PL’s, wholesalers and retailers via the internet or EDI.</a:t>
            </a:r>
            <a:r>
              <a:rPr lang="en-US" sz="2000" dirty="0" smtClean="0">
                <a:latin typeface="+mj-lt"/>
              </a:rPr>
              <a:t> </a:t>
            </a:r>
          </a:p>
          <a:p>
            <a:pPr fontAlgn="base">
              <a:spcBef>
                <a:spcPct val="0"/>
              </a:spcBef>
              <a:spcAft>
                <a:spcPct val="0"/>
              </a:spcAft>
            </a:pPr>
            <a:endParaRPr lang="en-US" sz="2000" dirty="0" smtClean="0">
              <a:latin typeface="+mj-lt"/>
            </a:endParaRPr>
          </a:p>
          <a:p>
            <a:pPr fontAlgn="base">
              <a:spcBef>
                <a:spcPct val="0"/>
              </a:spcBef>
              <a:spcAft>
                <a:spcPct val="0"/>
              </a:spcAft>
            </a:pPr>
            <a:r>
              <a:rPr lang="en-US" sz="2000" b="1" u="sng" dirty="0" smtClean="0">
                <a:latin typeface="+mj-lt"/>
              </a:rPr>
              <a:t>Marketing</a:t>
            </a:r>
          </a:p>
          <a:p>
            <a:pPr fontAlgn="base">
              <a:spcBef>
                <a:spcPct val="0"/>
              </a:spcBef>
              <a:spcAft>
                <a:spcPct val="0"/>
              </a:spcAft>
            </a:pPr>
            <a:endParaRPr lang="en-US" sz="2000" dirty="0" smtClean="0">
              <a:latin typeface="+mj-lt"/>
            </a:endParaRPr>
          </a:p>
          <a:p>
            <a:pPr fontAlgn="base">
              <a:spcBef>
                <a:spcPct val="0"/>
              </a:spcBef>
              <a:spcAft>
                <a:spcPct val="0"/>
              </a:spcAft>
            </a:pPr>
            <a:r>
              <a:rPr lang="en-US" sz="2000" dirty="0" smtClean="0">
                <a:latin typeface="+mj-lt"/>
              </a:rPr>
              <a:t>Retail marketers now have access to vast amounts of data to find, target and retain customers. There is now technology available to perform the analytics to convert this data to real, usable information.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b="1" dirty="0" smtClean="0"/>
              <a:t> (Lean) Six Sigma</a:t>
            </a:r>
            <a:br>
              <a:rPr lang="en-US" b="1" dirty="0" smtClean="0"/>
            </a:br>
            <a:endParaRPr lang="en-US" dirty="0"/>
          </a:p>
        </p:txBody>
      </p:sp>
      <p:pic>
        <p:nvPicPr>
          <p:cNvPr id="3" name="Picture 2"/>
          <p:cNvPicPr/>
          <p:nvPr/>
        </p:nvPicPr>
        <p:blipFill>
          <a:blip r:embed="rId2" cstate="print"/>
          <a:srcRect/>
          <a:stretch>
            <a:fillRect/>
          </a:stretch>
        </p:blipFill>
        <p:spPr bwMode="auto">
          <a:xfrm>
            <a:off x="3962400" y="5029200"/>
            <a:ext cx="1344313" cy="892629"/>
          </a:xfrm>
          <a:prstGeom prst="rect">
            <a:avLst/>
          </a:prstGeom>
          <a:noFill/>
          <a:ln w="9525">
            <a:noFill/>
            <a:miter lim="800000"/>
            <a:headEnd/>
            <a:tailEnd/>
          </a:ln>
        </p:spPr>
      </p:pic>
      <p:sp>
        <p:nvSpPr>
          <p:cNvPr id="10241" name="Rectangle 1"/>
          <p:cNvSpPr>
            <a:spLocks noChangeArrowheads="1"/>
          </p:cNvSpPr>
          <p:nvPr/>
        </p:nvSpPr>
        <p:spPr bwMode="auto">
          <a:xfrm>
            <a:off x="381000" y="1461701"/>
            <a:ext cx="86106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b="0" i="0" u="none" strike="noStrike" cap="none" normalizeH="0" baseline="0" dirty="0" smtClean="0">
                <a:ln>
                  <a:noFill/>
                </a:ln>
                <a:solidFill>
                  <a:schemeClr val="tx1"/>
                </a:solidFill>
                <a:effectLst/>
                <a:ea typeface="Calibri" pitchFamily="34" charset="0"/>
                <a:cs typeface="Arial" pitchFamily="34" charset="0"/>
              </a:rPr>
              <a:t>Six Sigma attempts to improve the quality of process outputs by identifying and removing the causes of defects (errors) and minimizing variability in manufacturing and business processes.</a:t>
            </a:r>
          </a:p>
          <a:p>
            <a:pPr fontAlgn="base">
              <a:spcBef>
                <a:spcPct val="0"/>
              </a:spcBef>
              <a:spcAft>
                <a:spcPct val="0"/>
              </a:spcAft>
            </a:pPr>
            <a:endParaRPr lang="en-US" dirty="0" smtClean="0">
              <a:ea typeface="Calibri" pitchFamily="34" charset="0"/>
              <a:cs typeface="Arial" pitchFamily="34" charset="0"/>
            </a:endParaRPr>
          </a:p>
          <a:p>
            <a:pPr fontAlgn="base">
              <a:spcBef>
                <a:spcPct val="0"/>
              </a:spcBef>
              <a:spcAft>
                <a:spcPct val="0"/>
              </a:spcAft>
            </a:pPr>
            <a:r>
              <a:rPr kumimoji="0" lang="en-US" b="0" i="0" u="none" strike="noStrike" cap="none" normalizeH="0" baseline="0" dirty="0" smtClean="0">
                <a:ln>
                  <a:noFill/>
                </a:ln>
                <a:solidFill>
                  <a:schemeClr val="tx1"/>
                </a:solidFill>
                <a:effectLst/>
                <a:ea typeface="Calibri" pitchFamily="34" charset="0"/>
                <a:cs typeface="Arial" pitchFamily="34" charset="0"/>
              </a:rPr>
              <a:t>It uses a set of quality management methods, including many statistical methods, and creates a special infrastructure of people within an organization ("Champions", "Black Belts", "Green Belts", "Yellow Belts", etc.) who are experts in the methods.</a:t>
            </a:r>
          </a:p>
          <a:p>
            <a:pPr fontAlgn="base">
              <a:spcBef>
                <a:spcPct val="0"/>
              </a:spcBef>
              <a:spcAft>
                <a:spcPct val="0"/>
              </a:spcAft>
            </a:pPr>
            <a:endParaRPr lang="en-US" dirty="0" smtClean="0">
              <a:ea typeface="Calibri" pitchFamily="34" charset="0"/>
              <a:cs typeface="Arial" pitchFamily="34" charset="0"/>
            </a:endParaRPr>
          </a:p>
          <a:p>
            <a:pPr fontAlgn="base">
              <a:spcBef>
                <a:spcPct val="0"/>
              </a:spcBef>
              <a:spcAft>
                <a:spcPct val="0"/>
              </a:spcAft>
            </a:pPr>
            <a:r>
              <a:rPr lang="en-US" dirty="0" smtClean="0"/>
              <a:t>Six Sigma can be thought of as complementary to Lean, as Lean looks at an entire value stream from customer to supplier and Six Sigma tends to look at an individual process’ variability. As a result, there is now “Lean Six Sigma”.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0"/>
            <a:ext cx="7772400" cy="1470025"/>
          </a:xfrm>
        </p:spPr>
        <p:txBody>
          <a:bodyPr/>
          <a:lstStyle/>
          <a:p>
            <a:r>
              <a:rPr lang="en-US" b="1" dirty="0" smtClean="0"/>
              <a:t>A Lean System</a:t>
            </a:r>
            <a:br>
              <a:rPr lang="en-US" b="1" dirty="0" smtClean="0"/>
            </a:br>
            <a:endParaRPr lang="en-US" dirty="0"/>
          </a:p>
        </p:txBody>
      </p:sp>
      <p:grpSp>
        <p:nvGrpSpPr>
          <p:cNvPr id="3" name="Group 2"/>
          <p:cNvGrpSpPr/>
          <p:nvPr/>
        </p:nvGrpSpPr>
        <p:grpSpPr>
          <a:xfrm>
            <a:off x="2133600" y="1008529"/>
            <a:ext cx="4876800" cy="4840942"/>
            <a:chOff x="2133600" y="1752600"/>
            <a:chExt cx="4876800" cy="4840942"/>
          </a:xfrm>
        </p:grpSpPr>
        <p:sp>
          <p:nvSpPr>
            <p:cNvPr id="4" name="Isosceles Triangle 3"/>
            <p:cNvSpPr/>
            <p:nvPr/>
          </p:nvSpPr>
          <p:spPr>
            <a:xfrm>
              <a:off x="2133600" y="1752600"/>
              <a:ext cx="4876800" cy="1524000"/>
            </a:xfrm>
            <a:prstGeom prst="triangle">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800" dirty="0" smtClean="0"/>
                <a:t>TPS</a:t>
              </a:r>
            </a:p>
            <a:p>
              <a:pPr algn="ctr"/>
              <a:endParaRPr lang="en-US" sz="4800" dirty="0"/>
            </a:p>
          </p:txBody>
        </p:sp>
        <p:sp>
          <p:nvSpPr>
            <p:cNvPr id="5" name="Rectangle 4"/>
            <p:cNvSpPr/>
            <p:nvPr/>
          </p:nvSpPr>
          <p:spPr>
            <a:xfrm>
              <a:off x="2133600" y="3276600"/>
              <a:ext cx="1295400" cy="2133600"/>
            </a:xfrm>
            <a:prstGeom prst="rect">
              <a:avLst/>
            </a:prstGeom>
            <a:solidFill>
              <a:schemeClr val="bg2">
                <a:lumMod val="50000"/>
              </a:schemeClr>
            </a:solidFill>
            <a:scene3d>
              <a:camera prst="orthographicFront"/>
              <a:lightRig rig="threePt" dir="t"/>
            </a:scene3d>
            <a:sp3d>
              <a:bevelT w="165100" prst="coolSlan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dirty="0" smtClean="0"/>
                <a:t>JUST</a:t>
              </a:r>
            </a:p>
            <a:p>
              <a:pPr algn="ctr"/>
              <a:r>
                <a:rPr lang="en-US" sz="3200" dirty="0" smtClean="0"/>
                <a:t>IN TIME</a:t>
              </a:r>
              <a:endParaRPr lang="en-US" sz="3200" dirty="0"/>
            </a:p>
          </p:txBody>
        </p:sp>
        <p:sp>
          <p:nvSpPr>
            <p:cNvPr id="6" name="Rectangle 5"/>
            <p:cNvSpPr/>
            <p:nvPr/>
          </p:nvSpPr>
          <p:spPr>
            <a:xfrm>
              <a:off x="5715000" y="3276600"/>
              <a:ext cx="1295400" cy="2133600"/>
            </a:xfrm>
            <a:prstGeom prst="rect">
              <a:avLst/>
            </a:prstGeom>
            <a:solidFill>
              <a:schemeClr val="bg2">
                <a:lumMod val="50000"/>
              </a:schemeClr>
            </a:solidFill>
            <a:scene3d>
              <a:camera prst="orthographicFront"/>
              <a:lightRig rig="threePt" dir="t"/>
            </a:scene3d>
            <a:sp3d>
              <a:bevelT w="165100" prst="coolSlan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900" dirty="0" smtClean="0"/>
                <a:t>JIDOKA</a:t>
              </a:r>
              <a:endParaRPr lang="en-US" sz="2900" dirty="0"/>
            </a:p>
          </p:txBody>
        </p:sp>
        <p:sp>
          <p:nvSpPr>
            <p:cNvPr id="7" name="Rectangle 6"/>
            <p:cNvSpPr/>
            <p:nvPr/>
          </p:nvSpPr>
          <p:spPr>
            <a:xfrm>
              <a:off x="2133600" y="5450542"/>
              <a:ext cx="4876800" cy="1143000"/>
            </a:xfrm>
            <a:prstGeom prst="rect">
              <a:avLst/>
            </a:prstGeom>
            <a:solidFill>
              <a:schemeClr val="accent3">
                <a:lumMod val="75000"/>
              </a:schemeClr>
            </a:solidFill>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200" dirty="0" smtClean="0"/>
                <a:t>STANDARDIZED     HEIJUNKA	 KAIZEN</a:t>
              </a:r>
            </a:p>
            <a:p>
              <a:r>
                <a:rPr lang="en-US" sz="2200" dirty="0" smtClean="0"/>
                <a:t>        WORK</a:t>
              </a:r>
            </a:p>
            <a:p>
              <a:endParaRPr lang="en-US" dirty="0"/>
            </a:p>
          </p:txBody>
        </p:sp>
        <p:sp>
          <p:nvSpPr>
            <p:cNvPr id="8" name="TextBox 9"/>
            <p:cNvSpPr txBox="1"/>
            <p:nvPr/>
          </p:nvSpPr>
          <p:spPr>
            <a:xfrm>
              <a:off x="3505200" y="3962400"/>
              <a:ext cx="2133341" cy="83099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t>HUMAN </a:t>
              </a:r>
            </a:p>
            <a:p>
              <a:pPr algn="ctr"/>
              <a:r>
                <a:rPr lang="en-US" sz="2400" b="1" dirty="0" smtClean="0"/>
                <a:t>DEVELOPMENT</a:t>
              </a:r>
              <a:endParaRPr lang="en-US" sz="2400" b="1" dirty="0"/>
            </a:p>
          </p:txBody>
        </p:sp>
      </p:grpSp>
      <p:sp>
        <p:nvSpPr>
          <p:cNvPr id="9" name="Rectangle 8"/>
          <p:cNvSpPr/>
          <p:nvPr/>
        </p:nvSpPr>
        <p:spPr>
          <a:xfrm>
            <a:off x="3581400" y="6019800"/>
            <a:ext cx="2387192" cy="369332"/>
          </a:xfrm>
          <a:prstGeom prst="rect">
            <a:avLst/>
          </a:prstGeom>
        </p:spPr>
        <p:txBody>
          <a:bodyPr wrap="none">
            <a:spAutoFit/>
          </a:bodyPr>
          <a:lstStyle/>
          <a:p>
            <a:r>
              <a:rPr lang="en-US" dirty="0" smtClean="0"/>
              <a:t>Toyota “House of Lean”</a:t>
            </a: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0"/>
            <a:ext cx="7772400" cy="1470025"/>
          </a:xfrm>
        </p:spPr>
        <p:txBody>
          <a:bodyPr>
            <a:normAutofit fontScale="90000"/>
          </a:bodyPr>
          <a:lstStyle/>
          <a:p>
            <a:r>
              <a:rPr lang="en-US" b="1" i="1" dirty="0" smtClean="0"/>
              <a:t>Critical Thinking and Continuous Improvement</a:t>
            </a:r>
            <a:r>
              <a:rPr lang="en-US" i="1" dirty="0" smtClean="0"/>
              <a:t>: Methodology, Education, Training and Analytics</a:t>
            </a:r>
            <a:br>
              <a:rPr lang="en-US" i="1" dirty="0" smtClean="0"/>
            </a:br>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lstStyle/>
          <a:p>
            <a:r>
              <a:rPr lang="en-US" b="1" dirty="0" smtClean="0"/>
              <a:t>Methodology or Approach</a:t>
            </a:r>
            <a:br>
              <a:rPr lang="en-US" b="1" dirty="0" smtClean="0"/>
            </a:br>
            <a:endParaRPr lang="en-US" dirty="0"/>
          </a:p>
        </p:txBody>
      </p:sp>
      <p:grpSp>
        <p:nvGrpSpPr>
          <p:cNvPr id="3" name="Group 2"/>
          <p:cNvGrpSpPr/>
          <p:nvPr/>
        </p:nvGrpSpPr>
        <p:grpSpPr>
          <a:xfrm>
            <a:off x="1981200" y="1524000"/>
            <a:ext cx="4800600" cy="4724400"/>
            <a:chOff x="1600200" y="1371600"/>
            <a:chExt cx="5181600" cy="5181600"/>
          </a:xfrm>
        </p:grpSpPr>
        <p:pic>
          <p:nvPicPr>
            <p:cNvPr id="4" name="Picture 3" descr="C:\Users\EL1352\AppData\Local\Microsoft\Windows\Temporary Internet Files\Low\Content.IE5\1IVEQUCX\MC900439586[1].PNG"/>
            <p:cNvPicPr>
              <a:picLocks noChangeAspect="1" noChangeArrowheads="1"/>
            </p:cNvPicPr>
            <p:nvPr/>
          </p:nvPicPr>
          <p:blipFill>
            <a:blip r:embed="rId2" cstate="print"/>
            <a:srcRect/>
            <a:stretch>
              <a:fillRect/>
            </a:stretch>
          </p:blipFill>
          <p:spPr bwMode="auto">
            <a:xfrm>
              <a:off x="1600200" y="1371600"/>
              <a:ext cx="5181600" cy="5181600"/>
            </a:xfrm>
            <a:prstGeom prst="rect">
              <a:avLst/>
            </a:prstGeom>
            <a:noFill/>
          </p:spPr>
        </p:pic>
        <p:grpSp>
          <p:nvGrpSpPr>
            <p:cNvPr id="5" name="Group 4"/>
            <p:cNvGrpSpPr/>
            <p:nvPr/>
          </p:nvGrpSpPr>
          <p:grpSpPr>
            <a:xfrm>
              <a:off x="2689410" y="3048000"/>
              <a:ext cx="3268420" cy="1713131"/>
              <a:chOff x="2689410" y="3048000"/>
              <a:chExt cx="3268420" cy="1713131"/>
            </a:xfrm>
          </p:grpSpPr>
          <p:sp>
            <p:nvSpPr>
              <p:cNvPr id="6" name="TextBox 5"/>
              <p:cNvSpPr txBox="1"/>
              <p:nvPr/>
            </p:nvSpPr>
            <p:spPr>
              <a:xfrm>
                <a:off x="2743200" y="3048000"/>
                <a:ext cx="1356462"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i="1" dirty="0" smtClean="0">
                    <a:effectLst>
                      <a:outerShdw blurRad="38100" dist="38100" dir="2700000" algn="tl">
                        <a:srgbClr val="000000">
                          <a:alpha val="43137"/>
                        </a:srgbClr>
                      </a:outerShdw>
                    </a:effectLst>
                    <a:latin typeface="Arial" pitchFamily="34" charset="0"/>
                    <a:cs typeface="Arial" pitchFamily="34" charset="0"/>
                  </a:rPr>
                  <a:t>i</a:t>
                </a:r>
                <a:r>
                  <a:rPr lang="en-US" sz="2400" b="1" i="1" dirty="0" smtClean="0">
                    <a:effectLst>
                      <a:outerShdw blurRad="38100" dist="38100" dir="2700000" algn="tl">
                        <a:srgbClr val="000000">
                          <a:alpha val="43137"/>
                        </a:srgbClr>
                      </a:outerShdw>
                    </a:effectLst>
                    <a:latin typeface="Arial" pitchFamily="34" charset="0"/>
                    <a:cs typeface="Arial" pitchFamily="34" charset="0"/>
                  </a:rPr>
                  <a:t>nstruct</a:t>
                </a:r>
                <a:endParaRPr lang="en-US" sz="2400" b="1" i="1" dirty="0">
                  <a:effectLst>
                    <a:outerShdw blurRad="38100" dist="38100" dir="2700000" algn="tl">
                      <a:srgbClr val="000000">
                        <a:alpha val="43137"/>
                      </a:srgbClr>
                    </a:outerShdw>
                  </a:effectLst>
                  <a:latin typeface="Arial" pitchFamily="34" charset="0"/>
                  <a:cs typeface="Arial" pitchFamily="34" charset="0"/>
                </a:endParaRPr>
              </a:p>
            </p:txBody>
          </p:sp>
          <p:sp>
            <p:nvSpPr>
              <p:cNvPr id="7" name="TextBox 6"/>
              <p:cNvSpPr txBox="1"/>
              <p:nvPr/>
            </p:nvSpPr>
            <p:spPr>
              <a:xfrm>
                <a:off x="4191000" y="3048000"/>
                <a:ext cx="1492716"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i="1" dirty="0" smtClean="0">
                    <a:effectLst>
                      <a:outerShdw blurRad="38100" dist="38100" dir="2700000" algn="tl">
                        <a:srgbClr val="000000">
                          <a:alpha val="43137"/>
                        </a:srgbClr>
                      </a:outerShdw>
                    </a:effectLst>
                    <a:latin typeface="Arial" pitchFamily="34" charset="0"/>
                    <a:cs typeface="Arial" pitchFamily="34" charset="0"/>
                  </a:rPr>
                  <a:t>i</a:t>
                </a:r>
                <a:r>
                  <a:rPr lang="en-US" sz="2400" b="1" i="1" dirty="0" smtClean="0">
                    <a:effectLst>
                      <a:outerShdw blurRad="38100" dist="38100" dir="2700000" algn="tl">
                        <a:srgbClr val="000000">
                          <a:alpha val="43137"/>
                        </a:srgbClr>
                      </a:outerShdw>
                    </a:effectLst>
                    <a:latin typeface="Arial" pitchFamily="34" charset="0"/>
                    <a:cs typeface="Arial" pitchFamily="34" charset="0"/>
                  </a:rPr>
                  <a:t>nnovate</a:t>
                </a:r>
                <a:endParaRPr lang="en-US" sz="2400" b="1" i="1" dirty="0">
                  <a:effectLst>
                    <a:outerShdw blurRad="38100" dist="38100" dir="2700000" algn="tl">
                      <a:srgbClr val="000000">
                        <a:alpha val="43137"/>
                      </a:srgbClr>
                    </a:outerShdw>
                  </a:effectLst>
                  <a:latin typeface="Arial" pitchFamily="34" charset="0"/>
                  <a:cs typeface="Arial" pitchFamily="34" charset="0"/>
                </a:endParaRPr>
              </a:p>
            </p:txBody>
          </p:sp>
          <p:sp>
            <p:nvSpPr>
              <p:cNvPr id="8" name="TextBox 7"/>
              <p:cNvSpPr txBox="1"/>
              <p:nvPr/>
            </p:nvSpPr>
            <p:spPr>
              <a:xfrm>
                <a:off x="2689410" y="4114800"/>
                <a:ext cx="1425390"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i="1" dirty="0" smtClean="0">
                    <a:effectLst>
                      <a:outerShdw blurRad="38100" dist="38100" dir="2700000" algn="tl">
                        <a:srgbClr val="000000">
                          <a:alpha val="43137"/>
                        </a:srgbClr>
                      </a:outerShdw>
                    </a:effectLst>
                    <a:latin typeface="Arial" pitchFamily="34" charset="0"/>
                    <a:cs typeface="Arial" pitchFamily="34" charset="0"/>
                  </a:rPr>
                  <a:t>i</a:t>
                </a:r>
                <a:r>
                  <a:rPr lang="en-US" sz="2400" b="1" i="1" dirty="0" smtClean="0">
                    <a:effectLst>
                      <a:outerShdw blurRad="38100" dist="38100" dir="2700000" algn="tl">
                        <a:srgbClr val="000000">
                          <a:alpha val="43137"/>
                        </a:srgbClr>
                      </a:outerShdw>
                    </a:effectLst>
                    <a:latin typeface="Arial" pitchFamily="34" charset="0"/>
                    <a:cs typeface="Arial" pitchFamily="34" charset="0"/>
                  </a:rPr>
                  <a:t>mprove</a:t>
                </a:r>
                <a:endParaRPr lang="en-US" sz="2400" b="1" i="1" dirty="0">
                  <a:effectLst>
                    <a:outerShdw blurRad="38100" dist="38100" dir="2700000" algn="tl">
                      <a:srgbClr val="000000">
                        <a:alpha val="43137"/>
                      </a:srgbClr>
                    </a:outerShdw>
                  </a:effectLst>
                  <a:latin typeface="Arial" pitchFamily="34" charset="0"/>
                  <a:cs typeface="Arial" pitchFamily="34" charset="0"/>
                </a:endParaRPr>
              </a:p>
            </p:txBody>
          </p:sp>
          <p:sp>
            <p:nvSpPr>
              <p:cNvPr id="9" name="TextBox 8"/>
              <p:cNvSpPr txBox="1"/>
              <p:nvPr/>
            </p:nvSpPr>
            <p:spPr>
              <a:xfrm>
                <a:off x="4191000" y="4114800"/>
                <a:ext cx="1766830"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i="1" dirty="0" smtClean="0">
                    <a:effectLst>
                      <a:outerShdw blurRad="38100" dist="38100" dir="2700000" algn="tl">
                        <a:srgbClr val="000000">
                          <a:alpha val="43137"/>
                        </a:srgbClr>
                      </a:outerShdw>
                    </a:effectLst>
                    <a:latin typeface="Arial" pitchFamily="34" charset="0"/>
                    <a:cs typeface="Arial" pitchFamily="34" charset="0"/>
                  </a:rPr>
                  <a:t>i</a:t>
                </a:r>
                <a:r>
                  <a:rPr lang="en-US" sz="2400" b="1" i="1" dirty="0" smtClean="0">
                    <a:effectLst>
                      <a:outerShdw blurRad="38100" dist="38100" dir="2700000" algn="tl">
                        <a:srgbClr val="000000">
                          <a:alpha val="43137"/>
                        </a:srgbClr>
                      </a:outerShdw>
                    </a:effectLst>
                    <a:latin typeface="Arial" pitchFamily="34" charset="0"/>
                    <a:cs typeface="Arial" pitchFamily="34" charset="0"/>
                  </a:rPr>
                  <a:t>mplement</a:t>
                </a:r>
                <a:endParaRPr lang="en-US" sz="2400" b="1" i="1" dirty="0">
                  <a:effectLst>
                    <a:outerShdw blurRad="38100" dist="38100" dir="2700000" algn="tl">
                      <a:srgbClr val="000000">
                        <a:alpha val="43137"/>
                      </a:srgbClr>
                    </a:outerShdw>
                  </a:effectLst>
                  <a:latin typeface="Arial" pitchFamily="34" charset="0"/>
                  <a:cs typeface="Arial" pitchFamily="34" charset="0"/>
                </a:endParaRPr>
              </a:p>
            </p:txBody>
          </p:sp>
        </p:grpSp>
      </p:grpSp>
      <p:sp>
        <p:nvSpPr>
          <p:cNvPr id="10" name="Rectangle 9"/>
          <p:cNvSpPr/>
          <p:nvPr/>
        </p:nvSpPr>
        <p:spPr>
          <a:xfrm>
            <a:off x="3429000" y="6096000"/>
            <a:ext cx="1806905" cy="369332"/>
          </a:xfrm>
          <a:prstGeom prst="rect">
            <a:avLst/>
          </a:prstGeom>
        </p:spPr>
        <p:txBody>
          <a:bodyPr wrap="none">
            <a:spAutoFit/>
          </a:bodyPr>
          <a:lstStyle/>
          <a:p>
            <a:r>
              <a:rPr lang="en-US" dirty="0" smtClean="0"/>
              <a:t>4i’s Methodology</a:t>
            </a: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Training Methods</a:t>
            </a:r>
            <a:br>
              <a:rPr lang="en-US" b="1" dirty="0" smtClean="0"/>
            </a:br>
            <a:endParaRPr lang="en-US" dirty="0"/>
          </a:p>
        </p:txBody>
      </p:sp>
      <p:pic>
        <p:nvPicPr>
          <p:cNvPr id="3" name="Picture 2" descr="C:\Documents and Settings\Compaq_Administrator\Local Settings\Temporary Internet Files\Content.IE5\H4H8YQXZ\MC900056116[1].WMF"/>
          <p:cNvPicPr/>
          <p:nvPr/>
        </p:nvPicPr>
        <p:blipFill>
          <a:blip r:embed="rId2" cstate="print"/>
          <a:srcRect/>
          <a:stretch>
            <a:fillRect/>
          </a:stretch>
        </p:blipFill>
        <p:spPr bwMode="auto">
          <a:xfrm>
            <a:off x="3886200" y="5181600"/>
            <a:ext cx="1704975" cy="1360352"/>
          </a:xfrm>
          <a:prstGeom prst="rect">
            <a:avLst/>
          </a:prstGeom>
          <a:noFill/>
          <a:ln w="9525">
            <a:noFill/>
            <a:miter lim="800000"/>
            <a:headEnd/>
            <a:tailEnd/>
          </a:ln>
        </p:spPr>
      </p:pic>
      <p:sp>
        <p:nvSpPr>
          <p:cNvPr id="6145" name="Rectangle 1"/>
          <p:cNvSpPr>
            <a:spLocks noChangeArrowheads="1"/>
          </p:cNvSpPr>
          <p:nvPr/>
        </p:nvSpPr>
        <p:spPr bwMode="auto">
          <a:xfrm>
            <a:off x="1524000" y="2016442"/>
            <a:ext cx="5791200" cy="5052625"/>
          </a:xfrm>
          <a:prstGeom prst="rect">
            <a:avLst/>
          </a:prstGeom>
          <a:noFill/>
          <a:ln w="9525">
            <a:noFill/>
            <a:miter lim="800000"/>
            <a:headEnd/>
            <a:tailEnd/>
          </a:ln>
          <a:effectLst/>
        </p:spPr>
        <p:txBody>
          <a:bodyPr vert="horz" wrap="square" lIns="0" tIns="126960" rIns="0" bIns="0" numCol="1" anchor="ctr" anchorCtr="0" compatLnSpc="1">
            <a:prstTxWarp prst="textNoShape">
              <a:avLst/>
            </a:prstTxWarp>
            <a:spAutoFit/>
          </a:bodyPr>
          <a:lstStyle/>
          <a:p>
            <a:pPr lvl="1" fontAlgn="base">
              <a:spcBef>
                <a:spcPct val="0"/>
              </a:spcBef>
              <a:spcAft>
                <a:spcPct val="0"/>
              </a:spcAft>
              <a:buFont typeface="Wingdings" pitchFamily="2" charset="2"/>
              <a:buChar char="ü"/>
            </a:pPr>
            <a:r>
              <a:rPr lang="en-US" sz="3200" dirty="0" smtClean="0"/>
              <a:t>Presentation Method</a:t>
            </a:r>
          </a:p>
          <a:p>
            <a:pPr lvl="1" fontAlgn="base">
              <a:spcBef>
                <a:spcPct val="0"/>
              </a:spcBef>
              <a:spcAft>
                <a:spcPct val="0"/>
              </a:spcAft>
              <a:buFont typeface="Wingdings" pitchFamily="2" charset="2"/>
              <a:buChar char="ü"/>
            </a:pPr>
            <a:r>
              <a:rPr lang="en-US" sz="3200" dirty="0" smtClean="0"/>
              <a:t>Hands-On Method</a:t>
            </a:r>
          </a:p>
          <a:p>
            <a:pPr lvl="1" fontAlgn="base">
              <a:spcBef>
                <a:spcPct val="0"/>
              </a:spcBef>
              <a:spcAft>
                <a:spcPct val="0"/>
              </a:spcAft>
              <a:buFont typeface="Wingdings" pitchFamily="2" charset="2"/>
              <a:buChar char="ü"/>
            </a:pPr>
            <a:r>
              <a:rPr lang="en-US" sz="3200" dirty="0" smtClean="0"/>
              <a:t>Group Building Method</a:t>
            </a:r>
          </a:p>
          <a:p>
            <a:pPr lvl="1" fontAlgn="base">
              <a:spcBef>
                <a:spcPct val="0"/>
              </a:spcBef>
              <a:spcAft>
                <a:spcPct val="0"/>
              </a:spcAft>
              <a:buFont typeface="Wingdings" pitchFamily="2" charset="2"/>
              <a:buChar char="ü"/>
            </a:pPr>
            <a:r>
              <a:rPr lang="en-US" sz="3200" dirty="0" smtClean="0"/>
              <a:t>Individual Learning</a:t>
            </a:r>
          </a:p>
          <a:p>
            <a:pPr fontAlgn="base">
              <a:spcBef>
                <a:spcPct val="0"/>
              </a:spcBef>
              <a:spcAft>
                <a:spcPct val="0"/>
              </a:spcAft>
            </a:pPr>
            <a:endParaRPr lang="en-US" sz="3200" b="1" dirty="0" smtClean="0"/>
          </a:p>
          <a:p>
            <a:pPr fontAlgn="base">
              <a:spcBef>
                <a:spcPct val="0"/>
              </a:spcBef>
              <a:spcAft>
                <a:spcPct val="0"/>
              </a:spcAft>
            </a:pPr>
            <a:endParaRPr lang="en-US" sz="3200" b="1" dirty="0" smtClean="0"/>
          </a:p>
          <a:p>
            <a:pPr fontAlgn="base">
              <a:spcBef>
                <a:spcPct val="0"/>
              </a:spcBef>
              <a:spcAft>
                <a:spcPct val="0"/>
              </a:spcAft>
            </a:pPr>
            <a:endParaRPr lang="en-US" sz="3200" b="1" dirty="0" smtClean="0"/>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4F81BD"/>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4F81BD"/>
                </a:solidFill>
                <a:effectLst/>
                <a:latin typeface="Arial" pitchFamily="34" charset="0"/>
                <a:ea typeface="Times New Roman" pitchFamily="18" charset="0"/>
                <a:cs typeface="Arial" pitchFamily="34" charset="0"/>
              </a:rPr>
              <a:t> </a:t>
            </a:r>
            <a:endParaRPr kumimoji="0" lang="en-US" sz="3200"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Training – Tools and Tips</a:t>
            </a:r>
            <a:br>
              <a:rPr lang="en-US" b="1" dirty="0" smtClean="0"/>
            </a:br>
            <a:endParaRPr lang="en-US" dirty="0"/>
          </a:p>
        </p:txBody>
      </p:sp>
      <p:pic>
        <p:nvPicPr>
          <p:cNvPr id="3" name="Picture 2" descr="C:\Documents and Settings\Compaq_Administrator\Local Settings\Temporary Internet Files\Content.IE5\FQA9GV0U\MC900198913[1].WMF"/>
          <p:cNvPicPr/>
          <p:nvPr/>
        </p:nvPicPr>
        <p:blipFill>
          <a:blip r:embed="rId2" cstate="print"/>
          <a:srcRect/>
          <a:stretch>
            <a:fillRect/>
          </a:stretch>
        </p:blipFill>
        <p:spPr bwMode="auto">
          <a:xfrm>
            <a:off x="3810000" y="3810000"/>
            <a:ext cx="1214820" cy="1647825"/>
          </a:xfrm>
          <a:prstGeom prst="rect">
            <a:avLst/>
          </a:prstGeom>
          <a:noFill/>
          <a:ln w="9525">
            <a:noFill/>
            <a:miter lim="800000"/>
            <a:headEnd/>
            <a:tailEnd/>
          </a:ln>
        </p:spPr>
      </p:pic>
      <p:sp>
        <p:nvSpPr>
          <p:cNvPr id="4" name="TextBox 3"/>
          <p:cNvSpPr txBox="1"/>
          <p:nvPr/>
        </p:nvSpPr>
        <p:spPr>
          <a:xfrm>
            <a:off x="1600200" y="1676400"/>
            <a:ext cx="5662512" cy="1569660"/>
          </a:xfrm>
          <a:prstGeom prst="rect">
            <a:avLst/>
          </a:prstGeom>
          <a:noFill/>
        </p:spPr>
        <p:txBody>
          <a:bodyPr wrap="none" rtlCol="0">
            <a:spAutoFit/>
          </a:bodyPr>
          <a:lstStyle/>
          <a:p>
            <a:pPr>
              <a:buFont typeface="Wingdings" pitchFamily="2" charset="2"/>
              <a:buChar char="q"/>
            </a:pPr>
            <a:r>
              <a:rPr lang="en-US" sz="3200" dirty="0" smtClean="0"/>
              <a:t>Games</a:t>
            </a:r>
          </a:p>
          <a:p>
            <a:pPr>
              <a:buFont typeface="Wingdings" pitchFamily="2" charset="2"/>
              <a:buChar char="q"/>
            </a:pPr>
            <a:r>
              <a:rPr lang="en-US" sz="3200" dirty="0" smtClean="0"/>
              <a:t>Handouts (forms and exercises</a:t>
            </a:r>
          </a:p>
          <a:p>
            <a:pPr>
              <a:buFont typeface="Wingdings" pitchFamily="2" charset="2"/>
              <a:buChar char="q"/>
            </a:pPr>
            <a:r>
              <a:rPr lang="en-US" sz="3200" dirty="0" smtClean="0"/>
              <a:t>Language barrier</a:t>
            </a:r>
            <a:endParaRPr lang="en-US" sz="32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Measuring Success</a:t>
            </a:r>
            <a:br>
              <a:rPr lang="en-US" b="1" dirty="0" smtClean="0"/>
            </a:br>
            <a:endParaRPr lang="en-US" dirty="0"/>
          </a:p>
        </p:txBody>
      </p:sp>
      <p:pic>
        <p:nvPicPr>
          <p:cNvPr id="3" name="Picture 2" descr="C:\Users\EL1352\AppData\Local\Microsoft\Windows\Temporary Internet Files\Low\Content.IE5\WEJ1ZIQY\MC900078805[1].WMF"/>
          <p:cNvPicPr/>
          <p:nvPr/>
        </p:nvPicPr>
        <p:blipFill>
          <a:blip r:embed="rId2" cstate="print"/>
          <a:srcRect/>
          <a:stretch>
            <a:fillRect/>
          </a:stretch>
        </p:blipFill>
        <p:spPr bwMode="auto">
          <a:xfrm>
            <a:off x="3200400" y="2438400"/>
            <a:ext cx="2581275" cy="2190546"/>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438400"/>
            <a:ext cx="7772400" cy="1470025"/>
          </a:xfrm>
        </p:spPr>
        <p:txBody>
          <a:bodyPr>
            <a:normAutofit fontScale="90000"/>
          </a:bodyPr>
          <a:lstStyle/>
          <a:p>
            <a:r>
              <a:rPr lang="en-US" b="1" i="1" dirty="0" smtClean="0"/>
              <a:t>Defining and Measuring Success</a:t>
            </a:r>
            <a:r>
              <a:rPr lang="en-US" i="1" dirty="0" smtClean="0"/>
              <a:t>: Measurements and Current Statistics</a:t>
            </a:r>
            <a:br>
              <a:rPr lang="en-US" i="1" dirty="0" smtClean="0"/>
            </a:b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Key Performance Indicators (KPI)</a:t>
            </a:r>
            <a:br>
              <a:rPr lang="en-US" b="1" dirty="0" smtClean="0"/>
            </a:br>
            <a:endParaRPr lang="en-US" dirty="0"/>
          </a:p>
        </p:txBody>
      </p:sp>
      <p:pic>
        <p:nvPicPr>
          <p:cNvPr id="3" name="Picture 2"/>
          <p:cNvPicPr/>
          <p:nvPr/>
        </p:nvPicPr>
        <p:blipFill>
          <a:blip r:embed="rId2" cstate="print"/>
          <a:srcRect/>
          <a:stretch>
            <a:fillRect/>
          </a:stretch>
        </p:blipFill>
        <p:spPr bwMode="auto">
          <a:xfrm>
            <a:off x="3733800" y="4114800"/>
            <a:ext cx="1807688" cy="1491343"/>
          </a:xfrm>
          <a:prstGeom prst="rect">
            <a:avLst/>
          </a:prstGeom>
          <a:noFill/>
        </p:spPr>
      </p:pic>
      <p:sp>
        <p:nvSpPr>
          <p:cNvPr id="2049" name="Rectangle 1"/>
          <p:cNvSpPr>
            <a:spLocks noChangeArrowheads="1"/>
          </p:cNvSpPr>
          <p:nvPr/>
        </p:nvSpPr>
        <p:spPr bwMode="auto">
          <a:xfrm>
            <a:off x="914400" y="1600200"/>
            <a:ext cx="76962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Key Performance Indicators (KPI</a:t>
            </a:r>
            <a:r>
              <a:rPr kumimoji="0" lang="en-US"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help an organization define and measure progress toward organizational goals. These goals and metrics can include Lean indicators that are often dispersed in various financial, marketing and operational areas.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KPI’s and Metrics in Retail </a:t>
            </a:r>
            <a:endParaRPr lang="en-US" dirty="0"/>
          </a:p>
        </p:txBody>
      </p:sp>
      <p:sp>
        <p:nvSpPr>
          <p:cNvPr id="1025" name="Rectangle 1"/>
          <p:cNvSpPr>
            <a:spLocks noChangeArrowheads="1"/>
          </p:cNvSpPr>
          <p:nvPr/>
        </p:nvSpPr>
        <p:spPr bwMode="auto">
          <a:xfrm>
            <a:off x="1143000" y="1828800"/>
            <a:ext cx="69342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Conversion Rate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Sales per square foot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Average purchase value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Cost of goods sold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Online purchases vs. in-store purchases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Incremental sales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Customer Experience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Customer Retention </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Percentage of out of stock items</a:t>
            </a:r>
          </a:p>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Inventory to Sales Ratio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normAutofit fontScale="90000"/>
          </a:bodyPr>
          <a:lstStyle/>
          <a:p>
            <a:r>
              <a:rPr lang="en-US" b="1" dirty="0" smtClean="0"/>
              <a:t>Dashboards to Display and Control Metrics</a:t>
            </a:r>
            <a:br>
              <a:rPr lang="en-US" b="1" dirty="0" smtClean="0"/>
            </a:br>
            <a:endParaRPr lang="en-US" dirty="0"/>
          </a:p>
        </p:txBody>
      </p:sp>
      <p:pic>
        <p:nvPicPr>
          <p:cNvPr id="3" name="Picture 2" descr="C:\Users\EL1352\AppData\Local\Microsoft\Windows\Temporary Internet Files\Low\Content.IE5\MFZFSFGZ\MC900432628[1].PNG"/>
          <p:cNvPicPr/>
          <p:nvPr/>
        </p:nvPicPr>
        <p:blipFill>
          <a:blip r:embed="rId2" cstate="print"/>
          <a:srcRect/>
          <a:stretch>
            <a:fillRect/>
          </a:stretch>
        </p:blipFill>
        <p:spPr bwMode="auto">
          <a:xfrm>
            <a:off x="3733800" y="4800600"/>
            <a:ext cx="1796143" cy="1796143"/>
          </a:xfrm>
          <a:prstGeom prst="rect">
            <a:avLst/>
          </a:prstGeom>
          <a:noFill/>
          <a:ln w="9525">
            <a:noFill/>
            <a:miter lim="800000"/>
            <a:headEnd/>
            <a:tailEnd/>
          </a:ln>
        </p:spPr>
      </p:pic>
      <p:sp>
        <p:nvSpPr>
          <p:cNvPr id="197633" name="Rectangle 1"/>
          <p:cNvSpPr>
            <a:spLocks noChangeArrowheads="1"/>
          </p:cNvSpPr>
          <p:nvPr/>
        </p:nvSpPr>
        <p:spPr bwMode="auto">
          <a:xfrm>
            <a:off x="609600" y="1447800"/>
            <a:ext cx="78486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very common way to measure, analyze and manage supply chain performance is with the use of a </a:t>
            </a:r>
            <a:r>
              <a:rPr kumimoji="0" lang="en-US" sz="2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dashboard</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dashboard can be as simple as data manually collected and put into a spreadsheet with some graphs, to a more automated, visually pleasing dashboard generated by an ERP system.</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dashboard helps in decision making by visually displaying in real time (or close to it), leading and lagging indicators in a retail and wholesale process perspective.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Balanced Scorecard</a:t>
            </a:r>
            <a:br>
              <a:rPr lang="en-US" b="1" dirty="0" smtClean="0"/>
            </a:br>
            <a:endParaRPr lang="en-US" dirty="0"/>
          </a:p>
        </p:txBody>
      </p:sp>
      <p:pic>
        <p:nvPicPr>
          <p:cNvPr id="3" name="Picture 2" descr="C:\Users\EL1352\AppData\Local\Microsoft\Windows\Temporary Internet Files\Low\Content.IE5\B35CWFT1\MC900078825[1].WMF"/>
          <p:cNvPicPr/>
          <p:nvPr/>
        </p:nvPicPr>
        <p:blipFill>
          <a:blip r:embed="rId2" cstate="print"/>
          <a:srcRect/>
          <a:stretch>
            <a:fillRect/>
          </a:stretch>
        </p:blipFill>
        <p:spPr bwMode="auto">
          <a:xfrm>
            <a:off x="3429000" y="4495800"/>
            <a:ext cx="2517321" cy="1436659"/>
          </a:xfrm>
          <a:prstGeom prst="rect">
            <a:avLst/>
          </a:prstGeom>
          <a:noFill/>
          <a:ln w="9525">
            <a:noFill/>
            <a:miter lim="800000"/>
            <a:headEnd/>
            <a:tailEnd/>
          </a:ln>
        </p:spPr>
      </p:pic>
      <p:sp>
        <p:nvSpPr>
          <p:cNvPr id="196609" name="Rectangle 1"/>
          <p:cNvSpPr>
            <a:spLocks noChangeArrowheads="1"/>
          </p:cNvSpPr>
          <p:nvPr/>
        </p:nvSpPr>
        <p:spPr bwMode="auto">
          <a:xfrm>
            <a:off x="457200" y="1447800"/>
            <a:ext cx="8686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balanced scorecard is a strategic planning and management system that is often used by organizations to align business activities with the vision and strategy of the organization, improve internal and external communications, and monitor organization performance against strategic goals.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09800"/>
            <a:ext cx="7772400" cy="1470025"/>
          </a:xfrm>
        </p:spPr>
        <p:txBody>
          <a:bodyPr>
            <a:normAutofit fontScale="90000"/>
          </a:bodyPr>
          <a:lstStyle/>
          <a:p>
            <a:r>
              <a:rPr lang="en-US" b="1" i="1" dirty="0" smtClean="0"/>
              <a:t>The Road Ahead</a:t>
            </a:r>
            <a:r>
              <a:rPr lang="en-US" i="1" dirty="0" smtClean="0"/>
              <a:t>: Thoughts and Suggestions on the Future of Lean in Retail, Wholesale </a:t>
            </a:r>
            <a:br>
              <a:rPr lang="en-US" i="1" dirty="0" smtClean="0"/>
            </a:b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normAutofit fontScale="90000"/>
          </a:bodyPr>
          <a:lstStyle/>
          <a:p>
            <a:r>
              <a:rPr lang="en-US" b="1" dirty="0" smtClean="0"/>
              <a:t>People, Process and Technology views</a:t>
            </a:r>
            <a:br>
              <a:rPr lang="en-US" b="1" dirty="0" smtClean="0"/>
            </a:br>
            <a:endParaRPr lang="en-US" dirty="0"/>
          </a:p>
        </p:txBody>
      </p:sp>
      <p:sp>
        <p:nvSpPr>
          <p:cNvPr id="3" name="Rectangle 2"/>
          <p:cNvSpPr/>
          <p:nvPr/>
        </p:nvSpPr>
        <p:spPr>
          <a:xfrm>
            <a:off x="1752600" y="2362200"/>
            <a:ext cx="6019800" cy="2554545"/>
          </a:xfrm>
          <a:prstGeom prst="rect">
            <a:avLst/>
          </a:prstGeom>
        </p:spPr>
        <p:txBody>
          <a:bodyPr wrap="square">
            <a:spAutoFit/>
          </a:bodyPr>
          <a:lstStyle/>
          <a:p>
            <a:r>
              <a:rPr lang="en-US" sz="3200" dirty="0" smtClean="0"/>
              <a:t>Effective to think of both the current </a:t>
            </a:r>
            <a:r>
              <a:rPr lang="en-US" sz="3200" u="sng" dirty="0" smtClean="0"/>
              <a:t>and</a:t>
            </a:r>
            <a:r>
              <a:rPr lang="en-US" sz="3200" dirty="0" smtClean="0"/>
              <a:t> future state of an organization in terms of a combination of people, process and technology</a:t>
            </a:r>
            <a:endParaRPr lang="en-US" sz="32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People</a:t>
            </a:r>
            <a:br>
              <a:rPr lang="en-US" b="1" dirty="0" smtClean="0"/>
            </a:br>
            <a:endParaRPr lang="en-US" dirty="0"/>
          </a:p>
        </p:txBody>
      </p:sp>
      <p:pic>
        <p:nvPicPr>
          <p:cNvPr id="194561" name="Picture 1"/>
          <p:cNvPicPr>
            <a:picLocks noChangeAspect="1" noChangeArrowheads="1"/>
          </p:cNvPicPr>
          <p:nvPr/>
        </p:nvPicPr>
        <p:blipFill>
          <a:blip r:embed="rId2" cstate="print"/>
          <a:srcRect/>
          <a:stretch>
            <a:fillRect/>
          </a:stretch>
        </p:blipFill>
        <p:spPr bwMode="auto">
          <a:xfrm>
            <a:off x="2514600" y="2505075"/>
            <a:ext cx="3524250" cy="2752725"/>
          </a:xfrm>
          <a:prstGeom prst="rect">
            <a:avLst/>
          </a:prstGeom>
          <a:noFill/>
          <a:ln w="9525">
            <a:noFill/>
            <a:miter lim="800000"/>
            <a:headEnd/>
            <a:tailEnd/>
          </a:ln>
        </p:spPr>
      </p:pic>
      <p:sp>
        <p:nvSpPr>
          <p:cNvPr id="18" name="Rectangle 17"/>
          <p:cNvSpPr/>
          <p:nvPr/>
        </p:nvSpPr>
        <p:spPr>
          <a:xfrm>
            <a:off x="3505200" y="5421868"/>
            <a:ext cx="2898679" cy="369332"/>
          </a:xfrm>
          <a:prstGeom prst="rect">
            <a:avLst/>
          </a:prstGeom>
        </p:spPr>
        <p:txBody>
          <a:bodyPr wrap="none">
            <a:spAutoFit/>
          </a:bodyPr>
          <a:lstStyle/>
          <a:p>
            <a:r>
              <a:rPr lang="en-US" dirty="0" smtClean="0"/>
              <a:t>Maslow’s Hierarchy of Needs</a:t>
            </a:r>
            <a:endParaRPr lang="en-US" dirty="0"/>
          </a:p>
        </p:txBody>
      </p:sp>
      <p:pic>
        <p:nvPicPr>
          <p:cNvPr id="19" name="Picture 18" descr="C:\Users\EL1352\AppData\Local\Microsoft\Windows\Temporary Internet Files\Low\Content.IE5\XFVNVGN4\MP900442452[1].JPG"/>
          <p:cNvPicPr/>
          <p:nvPr/>
        </p:nvPicPr>
        <p:blipFill>
          <a:blip r:embed="rId3" cstate="print"/>
          <a:srcRect/>
          <a:stretch>
            <a:fillRect/>
          </a:stretch>
        </p:blipFill>
        <p:spPr bwMode="auto">
          <a:xfrm>
            <a:off x="3962400" y="152400"/>
            <a:ext cx="1295400" cy="795659"/>
          </a:xfrm>
          <a:prstGeom prst="rect">
            <a:avLst/>
          </a:prstGeom>
          <a:noFill/>
          <a:ln w="9525">
            <a:noFill/>
            <a:miter lim="800000"/>
            <a:headEnd/>
            <a:tailEnd/>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15975"/>
            <a:ext cx="7772400" cy="1470025"/>
          </a:xfrm>
        </p:spPr>
        <p:txBody>
          <a:bodyPr/>
          <a:lstStyle/>
          <a:p>
            <a:r>
              <a:rPr lang="en-US" b="1" dirty="0" smtClean="0"/>
              <a:t>People</a:t>
            </a:r>
            <a:endParaRPr lang="en-US" dirty="0"/>
          </a:p>
        </p:txBody>
      </p:sp>
      <p:pic>
        <p:nvPicPr>
          <p:cNvPr id="193537" name="Picture 1"/>
          <p:cNvPicPr>
            <a:picLocks noChangeAspect="1" noChangeArrowheads="1"/>
          </p:cNvPicPr>
          <p:nvPr/>
        </p:nvPicPr>
        <p:blipFill>
          <a:blip r:embed="rId2" cstate="print"/>
          <a:srcRect/>
          <a:stretch>
            <a:fillRect/>
          </a:stretch>
        </p:blipFill>
        <p:spPr bwMode="auto">
          <a:xfrm>
            <a:off x="1828800" y="2895600"/>
            <a:ext cx="5429250" cy="2305050"/>
          </a:xfrm>
          <a:prstGeom prst="rect">
            <a:avLst/>
          </a:prstGeom>
          <a:noFill/>
          <a:ln w="9525">
            <a:noFill/>
            <a:miter lim="800000"/>
            <a:headEnd/>
            <a:tailEnd/>
          </a:ln>
        </p:spPr>
      </p:pic>
      <p:sp>
        <p:nvSpPr>
          <p:cNvPr id="4" name="Rectangle 3"/>
          <p:cNvSpPr/>
          <p:nvPr/>
        </p:nvSpPr>
        <p:spPr>
          <a:xfrm>
            <a:off x="3561959" y="5334000"/>
            <a:ext cx="2686441" cy="369332"/>
          </a:xfrm>
          <a:prstGeom prst="rect">
            <a:avLst/>
          </a:prstGeom>
        </p:spPr>
        <p:txBody>
          <a:bodyPr wrap="none">
            <a:spAutoFit/>
          </a:bodyPr>
          <a:lstStyle/>
          <a:p>
            <a:r>
              <a:rPr lang="en-US" dirty="0" smtClean="0"/>
              <a:t>The Job Design Continuum</a:t>
            </a:r>
            <a:endParaRPr lang="en-US" dirty="0"/>
          </a:p>
        </p:txBody>
      </p:sp>
      <p:pic>
        <p:nvPicPr>
          <p:cNvPr id="5" name="Picture 4" descr="C:\Users\EL1352\AppData\Local\Microsoft\Windows\Temporary Internet Files\Low\Content.IE5\XFVNVGN4\MP900442452[1].JPG"/>
          <p:cNvPicPr/>
          <p:nvPr/>
        </p:nvPicPr>
        <p:blipFill>
          <a:blip r:embed="rId3" cstate="print"/>
          <a:srcRect/>
          <a:stretch>
            <a:fillRect/>
          </a:stretch>
        </p:blipFill>
        <p:spPr bwMode="auto">
          <a:xfrm>
            <a:off x="3810000" y="152400"/>
            <a:ext cx="1295400" cy="795659"/>
          </a:xfrm>
          <a:prstGeom prst="rect">
            <a:avLst/>
          </a:prstGeom>
          <a:noFill/>
          <a:ln w="9525">
            <a:noFill/>
            <a:miter lim="800000"/>
            <a:headEnd/>
            <a:tailEnd/>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lstStyle/>
          <a:p>
            <a:r>
              <a:rPr lang="en-US" b="1" dirty="0" smtClean="0"/>
              <a:t>Process</a:t>
            </a:r>
            <a:endParaRPr lang="en-US" dirty="0"/>
          </a:p>
        </p:txBody>
      </p:sp>
      <p:pic>
        <p:nvPicPr>
          <p:cNvPr id="3" name="Picture 2" descr="C:\Users\EL1352\AppData\Local\Microsoft\Windows\Temporary Internet Files\Low\Content.IE5\1IVEQUCX\MP900341631[1].JPG"/>
          <p:cNvPicPr/>
          <p:nvPr/>
        </p:nvPicPr>
        <p:blipFill>
          <a:blip r:embed="rId2" cstate="print"/>
          <a:srcRect/>
          <a:stretch>
            <a:fillRect/>
          </a:stretch>
        </p:blipFill>
        <p:spPr bwMode="auto">
          <a:xfrm>
            <a:off x="3581400" y="3124200"/>
            <a:ext cx="1874651" cy="1338943"/>
          </a:xfrm>
          <a:prstGeom prst="rect">
            <a:avLst/>
          </a:prstGeom>
          <a:noFill/>
          <a:ln w="9525">
            <a:noFill/>
            <a:miter lim="800000"/>
            <a:headEnd/>
            <a:tailEnd/>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Technology</a:t>
            </a:r>
            <a:endParaRPr lang="en-US" dirty="0"/>
          </a:p>
        </p:txBody>
      </p:sp>
      <p:pic>
        <p:nvPicPr>
          <p:cNvPr id="3" name="Picture 2" descr="C:\Users\EL1352\AppData\Local\Microsoft\Windows\Temporary Internet Files\Low\Content.IE5\7BG154OC\MP900442309[1].JPG"/>
          <p:cNvPicPr/>
          <p:nvPr/>
        </p:nvPicPr>
        <p:blipFill>
          <a:blip r:embed="rId2" cstate="print"/>
          <a:srcRect/>
          <a:stretch>
            <a:fillRect/>
          </a:stretch>
        </p:blipFill>
        <p:spPr bwMode="auto">
          <a:xfrm>
            <a:off x="3465739" y="2692274"/>
            <a:ext cx="2212521" cy="1473451"/>
          </a:xfrm>
          <a:prstGeom prst="rect">
            <a:avLst/>
          </a:prstGeom>
          <a:noFill/>
          <a:ln w="9525">
            <a:noFill/>
            <a:miter lim="800000"/>
            <a:headEnd/>
            <a:tailEnd/>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Retail Trends </a:t>
            </a:r>
            <a:br>
              <a:rPr lang="en-US" b="1" dirty="0" smtClean="0"/>
            </a:br>
            <a:endParaRPr lang="en-US" dirty="0"/>
          </a:p>
        </p:txBody>
      </p:sp>
      <p:pic>
        <p:nvPicPr>
          <p:cNvPr id="3" name="Picture 2" descr="C:\Users\EL1352\AppData\Local\Microsoft\Windows\Temporary Internet Files\Low\Content.IE5\7HQVXPKD\MC900441458[1].PNG"/>
          <p:cNvPicPr/>
          <p:nvPr/>
        </p:nvPicPr>
        <p:blipFill>
          <a:blip r:embed="rId2" cstate="print"/>
          <a:srcRect/>
          <a:stretch>
            <a:fillRect/>
          </a:stretch>
        </p:blipFill>
        <p:spPr bwMode="auto">
          <a:xfrm>
            <a:off x="5867400" y="2057400"/>
            <a:ext cx="1556657" cy="1556657"/>
          </a:xfrm>
          <a:prstGeom prst="rect">
            <a:avLst/>
          </a:prstGeom>
          <a:noFill/>
          <a:ln w="9525">
            <a:noFill/>
            <a:miter lim="800000"/>
            <a:headEnd/>
            <a:tailEnd/>
          </a:ln>
        </p:spPr>
      </p:pic>
      <p:sp>
        <p:nvSpPr>
          <p:cNvPr id="189441" name="Rectangle 1"/>
          <p:cNvSpPr>
            <a:spLocks noChangeArrowheads="1"/>
          </p:cNvSpPr>
          <p:nvPr/>
        </p:nvSpPr>
        <p:spPr bwMode="auto">
          <a:xfrm>
            <a:off x="838200" y="1712416"/>
            <a:ext cx="83058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Self serve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Blurring of sectors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High speed retail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RFID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Mass customization </a:t>
            </a:r>
          </a:p>
          <a:p>
            <a:pPr lvl="0">
              <a:buSzPct val="75000"/>
              <a:buFont typeface="Wingdings" pitchFamily="2" charset="2"/>
              <a:buChar char=""/>
            </a:pPr>
            <a:r>
              <a:rPr lang="en-US" sz="2400" dirty="0" smtClean="0"/>
              <a:t> Social networks</a:t>
            </a:r>
          </a:p>
          <a:p>
            <a:pPr lvl="0">
              <a:buSzPct val="75000"/>
              <a:buFont typeface="Wingdings" pitchFamily="2" charset="2"/>
              <a:buChar char=""/>
            </a:pPr>
            <a:r>
              <a:rPr lang="en-US" sz="2400" dirty="0" smtClean="0"/>
              <a:t> </a:t>
            </a:r>
            <a:r>
              <a:rPr lang="en-US" sz="2400" dirty="0" err="1" smtClean="0"/>
              <a:t>Showrooming</a:t>
            </a:r>
            <a:endParaRPr lang="en-US" sz="2400" dirty="0" smtClean="0"/>
          </a:p>
          <a:p>
            <a:pPr lvl="0">
              <a:buSzPct val="75000"/>
              <a:buFont typeface="Wingdings" pitchFamily="2" charset="2"/>
              <a:buChar char=""/>
            </a:pPr>
            <a:r>
              <a:rPr lang="en-US" sz="2400" dirty="0" smtClean="0"/>
              <a:t> Store-size rationalization</a:t>
            </a:r>
          </a:p>
          <a:p>
            <a:pPr lvl="0">
              <a:buSzPct val="75000"/>
              <a:buFont typeface="Wingdings" pitchFamily="2" charset="2"/>
              <a:buChar char=""/>
            </a:pPr>
            <a:r>
              <a:rPr lang="en-US" sz="2400" dirty="0" smtClean="0"/>
              <a:t> Near-field communication</a:t>
            </a:r>
          </a:p>
          <a:p>
            <a:pPr lvl="0">
              <a:buSzPct val="75000"/>
              <a:buFont typeface="Wingdings" pitchFamily="2" charset="2"/>
              <a:buChar char=""/>
            </a:pPr>
            <a:r>
              <a:rPr lang="en-US" sz="2400" dirty="0" smtClean="0"/>
              <a:t> Growth in order fulfillment from stores</a:t>
            </a: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Wholesale Distribution Trends</a:t>
            </a:r>
            <a:endParaRPr lang="en-US" dirty="0"/>
          </a:p>
        </p:txBody>
      </p:sp>
      <p:pic>
        <p:nvPicPr>
          <p:cNvPr id="3" name="Picture 2" descr="C:\Users\EL1352\AppData\Local\Microsoft\Windows\Temporary Internet Files\Low\Content.IE5\7HQVXPKD\MC900441458[1].PNG"/>
          <p:cNvPicPr/>
          <p:nvPr/>
        </p:nvPicPr>
        <p:blipFill>
          <a:blip r:embed="rId3" cstate="print"/>
          <a:srcRect/>
          <a:stretch>
            <a:fillRect/>
          </a:stretch>
        </p:blipFill>
        <p:spPr bwMode="auto">
          <a:xfrm>
            <a:off x="7315200" y="2362200"/>
            <a:ext cx="1556657" cy="1556657"/>
          </a:xfrm>
          <a:prstGeom prst="rect">
            <a:avLst/>
          </a:prstGeom>
          <a:noFill/>
          <a:ln w="9525">
            <a:noFill/>
            <a:miter lim="800000"/>
            <a:headEnd/>
            <a:tailEnd/>
          </a:ln>
        </p:spPr>
      </p:pic>
      <p:sp>
        <p:nvSpPr>
          <p:cNvPr id="188417" name="Rectangle 1"/>
          <p:cNvSpPr>
            <a:spLocks noChangeArrowheads="1"/>
          </p:cNvSpPr>
          <p:nvPr/>
        </p:nvSpPr>
        <p:spPr bwMode="auto">
          <a:xfrm>
            <a:off x="457200" y="2438400"/>
            <a:ext cx="7162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E-commerce is gaining critical mass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Mobile is becoming a </a:t>
            </a:r>
            <a:r>
              <a:rPr kumimoji="0" lang="en-US" sz="28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game-changer</a:t>
            </a:r>
            <a:r>
              <a:rPr kumimoji="0" lang="en-US" sz="2800" b="0" i="0" u="none" strike="noStrike" cap="none" normalizeH="0" baseline="0" dirty="0" smtClean="0">
                <a:ln>
                  <a:noFill/>
                </a:ln>
                <a:solidFill>
                  <a:schemeClr val="tx1"/>
                </a:solidFill>
                <a:effectLst/>
                <a:latin typeface="Calibri"/>
                <a:ea typeface="Calibri" pitchFamily="34"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Analytics is taking center stage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Distributors are facing a competitive shift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Vending is continuing explosive growth </a:t>
            </a:r>
          </a:p>
          <a:p>
            <a:pPr marL="0" marR="0" lvl="0" indent="0" algn="l" defTabSz="914400" rtl="0" eaLnBrk="0" fontAlgn="base" latinLnBrk="0" hangingPunct="0">
              <a:lnSpc>
                <a:spcPct val="100000"/>
              </a:lnSpc>
              <a:spcBef>
                <a:spcPct val="0"/>
              </a:spcBef>
              <a:spcAft>
                <a:spcPct val="0"/>
              </a:spcAft>
              <a:buClrTx/>
              <a:buSzPct val="75000"/>
              <a:buFont typeface="Wingdings" pitchFamily="2" charset="2"/>
              <a:buChar char=""/>
              <a:tabLst/>
            </a:pPr>
            <a:r>
              <a:rPr kumimoji="0" lang="en-US"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More distributors are going global</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b="1" dirty="0" smtClean="0"/>
              <a:t>Wrap Up</a:t>
            </a:r>
            <a:br>
              <a:rPr lang="en-US" b="1" dirty="0" smtClean="0"/>
            </a:br>
            <a:endParaRPr lang="en-US" dirty="0"/>
          </a:p>
        </p:txBody>
      </p:sp>
      <p:pic>
        <p:nvPicPr>
          <p:cNvPr id="3" name="Picture 2" descr="C:\Users\EL1352\AppData\Local\Microsoft\Windows\Temporary Internet Files\Low\Content.IE5\4MKB79O4\MP900402202[1].JPG"/>
          <p:cNvPicPr/>
          <p:nvPr/>
        </p:nvPicPr>
        <p:blipFill>
          <a:blip r:embed="rId2" cstate="print"/>
          <a:srcRect/>
          <a:stretch>
            <a:fillRect/>
          </a:stretch>
        </p:blipFill>
        <p:spPr bwMode="auto">
          <a:xfrm>
            <a:off x="3596368" y="2646841"/>
            <a:ext cx="1951264" cy="156431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279c20c3caf3300dae6b438536eb8c56">
  <xsd:schema xmlns:xsd="http://www.w3.org/2001/XMLSchema" xmlns:p="http://schemas.microsoft.com/office/2006/metadata/properties" targetNamespace="http://schemas.microsoft.com/office/2006/metadata/properties" ma:root="true" ma:fieldsID="0d2e1ca116041f9e11471c52c4c9d60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6C569E7-AF19-4AC9-9E79-99069842E3C2}"/>
</file>

<file path=customXml/itemProps2.xml><?xml version="1.0" encoding="utf-8"?>
<ds:datastoreItem xmlns:ds="http://schemas.openxmlformats.org/officeDocument/2006/customXml" ds:itemID="{D2CCECED-EF7B-4D23-A3B3-DE6064F260EA}"/>
</file>

<file path=customXml/itemProps3.xml><?xml version="1.0" encoding="utf-8"?>
<ds:datastoreItem xmlns:ds="http://schemas.openxmlformats.org/officeDocument/2006/customXml" ds:itemID="{8C92C218-DEC0-41F1-A065-3289BCD0F662}"/>
</file>

<file path=docProps/app.xml><?xml version="1.0" encoding="utf-8"?>
<Properties xmlns="http://schemas.openxmlformats.org/officeDocument/2006/extended-properties" xmlns:vt="http://schemas.openxmlformats.org/officeDocument/2006/docPropsVTypes">
  <TotalTime>465</TotalTime>
  <Words>6351</Words>
  <Application>Microsoft Office PowerPoint</Application>
  <PresentationFormat>On-screen Show (4:3)</PresentationFormat>
  <Paragraphs>854</Paragraphs>
  <Slides>150</Slides>
  <Notes>2</Notes>
  <HiddenSlides>0</HiddenSlides>
  <MMClips>0</MMClips>
  <ScaleCrop>false</ScaleCrop>
  <HeadingPairs>
    <vt:vector size="4" baseType="variant">
      <vt:variant>
        <vt:lpstr>Theme</vt:lpstr>
      </vt:variant>
      <vt:variant>
        <vt:i4>1</vt:i4>
      </vt:variant>
      <vt:variant>
        <vt:lpstr>Slide Titles</vt:lpstr>
      </vt:variant>
      <vt:variant>
        <vt:i4>150</vt:i4>
      </vt:variant>
    </vt:vector>
  </HeadingPairs>
  <TitlesOfParts>
    <vt:vector size="151" baseType="lpstr">
      <vt:lpstr>Office Theme</vt:lpstr>
      <vt:lpstr>PowerPoint Presentation</vt:lpstr>
      <vt:lpstr>Agenda</vt:lpstr>
      <vt:lpstr>INTRODUCTION - Using Lean as a tool to survive and thrive in Retail and Wholesale </vt:lpstr>
      <vt:lpstr>Why implement Lean in Retail and Wholesale? </vt:lpstr>
      <vt:lpstr>Challenges in Retail and Wholesale </vt:lpstr>
      <vt:lpstr>Retail Strategy Viewpoint  </vt:lpstr>
      <vt:lpstr>Merchandise Management Viewpoint  </vt:lpstr>
      <vt:lpstr>Store and Distribution Operations Viewpoint </vt:lpstr>
      <vt:lpstr>The SCOR Model and Lean Retail and Wholesale </vt:lpstr>
      <vt:lpstr>Making Change Successful </vt:lpstr>
      <vt:lpstr>(R)evolution of Retail – from the General Store to e-Commerce </vt:lpstr>
      <vt:lpstr>Retail vs. Wholesale </vt:lpstr>
      <vt:lpstr>Retail and Wholesale Defined    </vt:lpstr>
      <vt:lpstr>Retail Classifications and Types </vt:lpstr>
      <vt:lpstr>History of Retail </vt:lpstr>
      <vt:lpstr>Retail’s Value in the Distribution Channel </vt:lpstr>
      <vt:lpstr>Value as an Activity </vt:lpstr>
      <vt:lpstr>Value Chain </vt:lpstr>
      <vt:lpstr>The Lean Journey: from Goods to Services </vt:lpstr>
      <vt:lpstr>Evolution of Lean </vt:lpstr>
      <vt:lpstr>Manufacturers and Wholesalers Partner with Retailers </vt:lpstr>
      <vt:lpstr>Lean Office  </vt:lpstr>
      <vt:lpstr>Lean Supply Chain and Logistics Management  </vt:lpstr>
      <vt:lpstr>Lean Retail and Wholesale – early signs of promise </vt:lpstr>
      <vt:lpstr>Plan  </vt:lpstr>
      <vt:lpstr>Source/Make </vt:lpstr>
      <vt:lpstr>Thinking Lean: Basic Lean Concepts and Tools – Building a Solid Foundation </vt:lpstr>
      <vt:lpstr>Eight Wastes</vt:lpstr>
      <vt:lpstr>Inventory Waste</vt:lpstr>
      <vt:lpstr>Inventory Waste (cont’d)</vt:lpstr>
      <vt:lpstr>Transportation or Movement Waste</vt:lpstr>
      <vt:lpstr>Motion Waste</vt:lpstr>
      <vt:lpstr>Waiting Waste</vt:lpstr>
      <vt:lpstr>Overproduction Waste</vt:lpstr>
      <vt:lpstr>Overprocessing Waste</vt:lpstr>
      <vt:lpstr>Defect or Error Waste</vt:lpstr>
      <vt:lpstr>Behavior Waste</vt:lpstr>
      <vt:lpstr>House of Lean</vt:lpstr>
      <vt:lpstr>Value Stream Mapping</vt:lpstr>
      <vt:lpstr>Standardized Work</vt:lpstr>
      <vt:lpstr>Visual Workplace</vt:lpstr>
      <vt:lpstr>Layout</vt:lpstr>
      <vt:lpstr>5S – Workplace Organization</vt:lpstr>
      <vt:lpstr>Batch Size Reduction</vt:lpstr>
      <vt:lpstr>Benefits of Batch Size Reduction </vt:lpstr>
      <vt:lpstr>Quick Changeover</vt:lpstr>
      <vt:lpstr>Setup Analysis and Reduction</vt:lpstr>
      <vt:lpstr>Warehouse and Store Operations Setups</vt:lpstr>
      <vt:lpstr>Kanbans</vt:lpstr>
      <vt:lpstr>Quality at the Source</vt:lpstr>
      <vt:lpstr>Workcells</vt:lpstr>
      <vt:lpstr>Total Productive Maintenance (TPM)</vt:lpstr>
      <vt:lpstr>TPM (cont’d)</vt:lpstr>
      <vt:lpstr>Lean Analytical Tools</vt:lpstr>
      <vt:lpstr>Being Lean: Retail Strategy – Sales &amp; Marketing, Location, Human Resources Management, IT, Supply Chain Management, Customer Relationship Management </vt:lpstr>
      <vt:lpstr>Retail Strategic Plan </vt:lpstr>
      <vt:lpstr>Situation or “S.W.O.T.” Analysis </vt:lpstr>
      <vt:lpstr>Lean Strategic Focus: Retail Value Chain  </vt:lpstr>
      <vt:lpstr>Marketing &amp; Sales Strategy </vt:lpstr>
      <vt:lpstr>The Promotion Mix </vt:lpstr>
      <vt:lpstr>Location Strategy </vt:lpstr>
      <vt:lpstr>Human Resource Strategy </vt:lpstr>
      <vt:lpstr>Working Together </vt:lpstr>
      <vt:lpstr>Working Together (cont’d)</vt:lpstr>
      <vt:lpstr>Information Systems and Supply Chain Strategy </vt:lpstr>
      <vt:lpstr>Retail Information Flow</vt:lpstr>
      <vt:lpstr>IT in Retail Supply Chain</vt:lpstr>
      <vt:lpstr>Retail Merchandise Flow</vt:lpstr>
      <vt:lpstr>Customer Relationship Management Strategy </vt:lpstr>
      <vt:lpstr>CRM Activities</vt:lpstr>
      <vt:lpstr>Being Lean: Merchandise Management - Planning, Buying, Pricing and Communications </vt:lpstr>
      <vt:lpstr>Lean Merchandise Management </vt:lpstr>
      <vt:lpstr>Merchandise Management Process </vt:lpstr>
      <vt:lpstr>PowerPoint Presentation</vt:lpstr>
      <vt:lpstr>Factors that Impact Merchandise Management</vt:lpstr>
      <vt:lpstr>Merchandise Manager’s Role </vt:lpstr>
      <vt:lpstr>Forecasting Process </vt:lpstr>
      <vt:lpstr>Forecasting Tools and Methods </vt:lpstr>
      <vt:lpstr>Qualitative and Quantitative Approaches </vt:lpstr>
      <vt:lpstr>Qualitative and Quantitative Approaches</vt:lpstr>
      <vt:lpstr>Qualitative and Quantitative Approaches</vt:lpstr>
      <vt:lpstr>Qualitative and Quantitative Approaches</vt:lpstr>
      <vt:lpstr>Qualitative and Quantitative Approaches</vt:lpstr>
      <vt:lpstr>Determining the Merchandise Requirement </vt:lpstr>
      <vt:lpstr>Methods of Inventory Planning </vt:lpstr>
      <vt:lpstr>Methods of Inventory Planning</vt:lpstr>
      <vt:lpstr>Merchandise Acquisition </vt:lpstr>
      <vt:lpstr>Merchandise and Assortment Planning Software </vt:lpstr>
      <vt:lpstr>Distribution Requirements Planning (DRP) for Allocation and Replenishment  </vt:lpstr>
      <vt:lpstr>Sales and Operations Planning (S&amp;OP; also known as “Integrated Business Planning”) in Retail and Wholesale </vt:lpstr>
      <vt:lpstr>Being Lean: Store Operations Management </vt:lpstr>
      <vt:lpstr>Store Operations </vt:lpstr>
      <vt:lpstr>Service Blueprint </vt:lpstr>
      <vt:lpstr>Management Responsibility </vt:lpstr>
      <vt:lpstr>Store Design, Layout and Visual Merchandising </vt:lpstr>
      <vt:lpstr>Store Design </vt:lpstr>
      <vt:lpstr>Store Layout </vt:lpstr>
      <vt:lpstr>Visual Merchandising </vt:lpstr>
      <vt:lpstr>Customer Service </vt:lpstr>
      <vt:lpstr>Being Lean: Retail and Wholesale Distribution </vt:lpstr>
      <vt:lpstr>Eight Wastes Applied to Warehouse Operations </vt:lpstr>
      <vt:lpstr>“Assembling” Orders </vt:lpstr>
      <vt:lpstr>Reverse Logistics </vt:lpstr>
      <vt:lpstr>Value Stream Mapping in the Warehouse </vt:lpstr>
      <vt:lpstr>Lean Enabling Technology in a Warehouse </vt:lpstr>
      <vt:lpstr>Being Lean: Getting Started – Lean Assessments and Value Stream Mapping </vt:lpstr>
      <vt:lpstr>Lean Opportunity Assessment </vt:lpstr>
      <vt:lpstr>Value Stream Mapping Defined </vt:lpstr>
      <vt:lpstr>Current State Value Stream Map Example</vt:lpstr>
      <vt:lpstr>Supply Chain &amp; Logistics VSM Data Collection Sheet</vt:lpstr>
      <vt:lpstr>Future State Value Stream Map Example</vt:lpstr>
      <vt:lpstr>Waste in a Retail Store</vt:lpstr>
      <vt:lpstr>Conceptual Longer Term Future State Map</vt:lpstr>
      <vt:lpstr>Value Stream Plan</vt:lpstr>
      <vt:lpstr>Lean Teams</vt:lpstr>
      <vt:lpstr>Team Charter</vt:lpstr>
      <vt:lpstr>Kaizen Events </vt:lpstr>
      <vt:lpstr>Cost Reduction Kaizen Implementation Form</vt:lpstr>
      <vt:lpstr>Staying Lean: Leadership, Culture, Teams and Training  </vt:lpstr>
      <vt:lpstr>Organizational Culture </vt:lpstr>
      <vt:lpstr>Lean Culture </vt:lpstr>
      <vt:lpstr>Key Success Factors </vt:lpstr>
      <vt:lpstr>Teamwork and Lean </vt:lpstr>
      <vt:lpstr>Elements Needed for Sustainability &amp; Success </vt:lpstr>
      <vt:lpstr>Becoming Even Leaner: Partnering, Outsourcing (Private Label), Import (Logistics), Technology, (Lean) Six Sigma and System </vt:lpstr>
      <vt:lpstr>Partnering </vt:lpstr>
      <vt:lpstr>Outsourcing (Private Labeling) </vt:lpstr>
      <vt:lpstr>Import (Logistics) </vt:lpstr>
      <vt:lpstr>Technology </vt:lpstr>
      <vt:lpstr> (Lean) Six Sigma </vt:lpstr>
      <vt:lpstr>A Lean System </vt:lpstr>
      <vt:lpstr>Critical Thinking and Continuous Improvement: Methodology, Education, Training and Analytics </vt:lpstr>
      <vt:lpstr>Methodology or Approach </vt:lpstr>
      <vt:lpstr>Training Methods </vt:lpstr>
      <vt:lpstr>Training – Tools and Tips </vt:lpstr>
      <vt:lpstr>Measuring Success </vt:lpstr>
      <vt:lpstr>Defining and Measuring Success: Measurements and Current Statistics </vt:lpstr>
      <vt:lpstr>Key Performance Indicators (KPI) </vt:lpstr>
      <vt:lpstr>KPI’s and Metrics in Retail </vt:lpstr>
      <vt:lpstr>Dashboards to Display and Control Metrics </vt:lpstr>
      <vt:lpstr>Balanced Scorecard </vt:lpstr>
      <vt:lpstr>The Road Ahead: Thoughts and Suggestions on the Future of Lean in Retail, Wholesale  </vt:lpstr>
      <vt:lpstr>People, Process and Technology views </vt:lpstr>
      <vt:lpstr>  People </vt:lpstr>
      <vt:lpstr>People</vt:lpstr>
      <vt:lpstr>Process</vt:lpstr>
      <vt:lpstr>Technology</vt:lpstr>
      <vt:lpstr>Retail Trends  </vt:lpstr>
      <vt:lpstr>Wholesale Distribution Trends</vt:lpstr>
      <vt:lpstr>Wrap Up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EL1352</dc:creator>
  <cp:lastModifiedBy>Stonebraker, Amy</cp:lastModifiedBy>
  <cp:revision>85</cp:revision>
  <dcterms:created xsi:type="dcterms:W3CDTF">2013-10-28T12:55:31Z</dcterms:created>
  <dcterms:modified xsi:type="dcterms:W3CDTF">2014-02-20T15:38:41Z</dcterms:modified>
</cp:coreProperties>
</file>